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40"/>
  </p:notesMasterIdLst>
  <p:handoutMasterIdLst>
    <p:handoutMasterId r:id="rId41"/>
  </p:handoutMasterIdLst>
  <p:sldIdLst>
    <p:sldId id="256" r:id="rId3"/>
    <p:sldId id="258" r:id="rId4"/>
    <p:sldId id="263" r:id="rId5"/>
    <p:sldId id="264" r:id="rId6"/>
    <p:sldId id="266" r:id="rId7"/>
    <p:sldId id="269" r:id="rId8"/>
    <p:sldId id="270" r:id="rId9"/>
    <p:sldId id="274" r:id="rId10"/>
    <p:sldId id="277" r:id="rId11"/>
    <p:sldId id="279" r:id="rId12"/>
    <p:sldId id="280" r:id="rId13"/>
    <p:sldId id="287" r:id="rId14"/>
    <p:sldId id="288" r:id="rId15"/>
    <p:sldId id="291" r:id="rId16"/>
    <p:sldId id="293" r:id="rId17"/>
    <p:sldId id="294" r:id="rId18"/>
    <p:sldId id="298" r:id="rId19"/>
    <p:sldId id="301" r:id="rId20"/>
    <p:sldId id="303" r:id="rId21"/>
    <p:sldId id="307" r:id="rId22"/>
    <p:sldId id="312" r:id="rId23"/>
    <p:sldId id="314" r:id="rId24"/>
    <p:sldId id="316" r:id="rId25"/>
    <p:sldId id="320" r:id="rId26"/>
    <p:sldId id="321" r:id="rId27"/>
    <p:sldId id="323" r:id="rId28"/>
    <p:sldId id="326" r:id="rId29"/>
    <p:sldId id="327" r:id="rId30"/>
    <p:sldId id="329" r:id="rId31"/>
    <p:sldId id="330" r:id="rId32"/>
    <p:sldId id="332" r:id="rId33"/>
    <p:sldId id="336" r:id="rId34"/>
    <p:sldId id="338" r:id="rId35"/>
    <p:sldId id="345" r:id="rId36"/>
    <p:sldId id="351" r:id="rId37"/>
    <p:sldId id="354" r:id="rId38"/>
    <p:sldId id="353" r:id="rId39"/>
  </p:sldIdLst>
  <p:sldSz cx="11449050" cy="6858000"/>
  <p:notesSz cx="6858000" cy="9144000"/>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6" autoAdjust="0"/>
    <p:restoredTop sz="94576" autoAdjust="0"/>
  </p:normalViewPr>
  <p:slideViewPr>
    <p:cSldViewPr>
      <p:cViewPr varScale="1">
        <p:scale>
          <a:sx n="62" d="100"/>
          <a:sy n="62" d="100"/>
        </p:scale>
        <p:origin x="-420" y="-90"/>
      </p:cViewPr>
      <p:guideLst>
        <p:guide orient="horz" pos="2160"/>
        <p:guide pos="360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228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228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228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C19421A-8A0C-4DCF-9690-4658720E69C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126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12644" name="Rectangle 4"/>
          <p:cNvSpPr>
            <a:spLocks noGrp="1" noRot="1" noChangeAspect="1" noChangeArrowheads="1" noTextEdit="1"/>
          </p:cNvSpPr>
          <p:nvPr>
            <p:ph type="sldImg" idx="2"/>
          </p:nvPr>
        </p:nvSpPr>
        <p:spPr bwMode="auto">
          <a:xfrm>
            <a:off x="566738" y="685800"/>
            <a:ext cx="5724525" cy="3429000"/>
          </a:xfrm>
          <a:prstGeom prst="rect">
            <a:avLst/>
          </a:prstGeom>
          <a:noFill/>
          <a:ln w="9525">
            <a:solidFill>
              <a:srgbClr val="000000"/>
            </a:solidFill>
            <a:miter lim="800000"/>
            <a:headEnd/>
            <a:tailEnd/>
          </a:ln>
          <a:effec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25AAA5E-E934-4999-8DE0-4319C2CC4EC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EA2654-2936-4A9F-BD32-BA48314EB27E}" type="slidenum">
              <a:rPr lang="en-US"/>
              <a:pPr/>
              <a:t>1</a:t>
            </a:fld>
            <a:endParaRPr lang="en-US"/>
          </a:p>
        </p:txBody>
      </p:sp>
      <p:sp>
        <p:nvSpPr>
          <p:cNvPr id="121858" name="Rectangle 2"/>
          <p:cNvSpPr>
            <a:spLocks noGrp="1" noRot="1" noChangeAspect="1" noChangeArrowheads="1" noTextEdit="1"/>
          </p:cNvSpPr>
          <p:nvPr>
            <p:ph type="sldImg"/>
          </p:nvPr>
        </p:nvSpPr>
        <p:spPr>
          <a:xfrm>
            <a:off x="566738" y="685800"/>
            <a:ext cx="5724525" cy="3429000"/>
          </a:xfrm>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1144906" y="1524000"/>
            <a:ext cx="9544850" cy="1752600"/>
          </a:xfrm>
        </p:spPr>
        <p:txBody>
          <a:bodyPr/>
          <a:lstStyle>
            <a:lvl1pPr>
              <a:defRPr sz="5000"/>
            </a:lvl1pPr>
          </a:lstStyle>
          <a:p>
            <a:r>
              <a:rPr lang="en-US" altLang="en-US"/>
              <a:t>Click to edit Master title style</a:t>
            </a:r>
          </a:p>
        </p:txBody>
      </p:sp>
      <p:sp>
        <p:nvSpPr>
          <p:cNvPr id="110595" name="Rectangle 3"/>
          <p:cNvSpPr>
            <a:spLocks noGrp="1" noChangeArrowheads="1"/>
          </p:cNvSpPr>
          <p:nvPr>
            <p:ph type="subTitle" idx="1"/>
          </p:nvPr>
        </p:nvSpPr>
        <p:spPr>
          <a:xfrm>
            <a:off x="2480627" y="3962400"/>
            <a:ext cx="8205153" cy="1752600"/>
          </a:xfrm>
        </p:spPr>
        <p:txBody>
          <a:bodyPr/>
          <a:lstStyle>
            <a:lvl1pPr marL="0" indent="0">
              <a:buFont typeface="Wingdings" pitchFamily="2" charset="2"/>
              <a:buNone/>
              <a:defRPr sz="2800"/>
            </a:lvl1pPr>
          </a:lstStyle>
          <a:p>
            <a:r>
              <a:rPr lang="en-US" altLang="en-US"/>
              <a:t>Click to edit Master subtitle style</a:t>
            </a:r>
          </a:p>
        </p:txBody>
      </p:sp>
      <p:sp>
        <p:nvSpPr>
          <p:cNvPr id="110596" name="Rectangle 4"/>
          <p:cNvSpPr>
            <a:spLocks noGrp="1" noChangeArrowheads="1"/>
          </p:cNvSpPr>
          <p:nvPr>
            <p:ph type="dt" sz="half" idx="2"/>
          </p:nvPr>
        </p:nvSpPr>
        <p:spPr/>
        <p:txBody>
          <a:bodyPr/>
          <a:lstStyle>
            <a:lvl1pPr>
              <a:defRPr/>
            </a:lvl1pPr>
          </a:lstStyle>
          <a:p>
            <a:endParaRPr lang="en-US" altLang="en-US"/>
          </a:p>
        </p:txBody>
      </p:sp>
      <p:sp>
        <p:nvSpPr>
          <p:cNvPr id="110597" name="Rectangle 5"/>
          <p:cNvSpPr>
            <a:spLocks noGrp="1" noChangeArrowheads="1"/>
          </p:cNvSpPr>
          <p:nvPr>
            <p:ph type="ftr" sz="quarter" idx="3"/>
          </p:nvPr>
        </p:nvSpPr>
        <p:spPr>
          <a:xfrm>
            <a:off x="3911759" y="6243638"/>
            <a:ext cx="3625533" cy="457200"/>
          </a:xfrm>
        </p:spPr>
        <p:txBody>
          <a:bodyPr/>
          <a:lstStyle>
            <a:lvl1pPr>
              <a:defRPr/>
            </a:lvl1pPr>
          </a:lstStyle>
          <a:p>
            <a:r>
              <a:rPr lang="en-US" altLang="en-US"/>
              <a:t>Topic 2. Canon Jim Holbeck</a:t>
            </a:r>
          </a:p>
        </p:txBody>
      </p:sp>
      <p:sp>
        <p:nvSpPr>
          <p:cNvPr id="110598" name="Rectangle 6"/>
          <p:cNvSpPr>
            <a:spLocks noGrp="1" noChangeArrowheads="1"/>
          </p:cNvSpPr>
          <p:nvPr>
            <p:ph type="sldNum" sz="quarter" idx="4"/>
          </p:nvPr>
        </p:nvSpPr>
        <p:spPr/>
        <p:txBody>
          <a:bodyPr/>
          <a:lstStyle>
            <a:lvl1pPr>
              <a:defRPr/>
            </a:lvl1pPr>
          </a:lstStyle>
          <a:p>
            <a:fld id="{ABF597DB-8F01-4D67-8C99-183F23992D8C}" type="slidenum">
              <a:rPr lang="en-US" altLang="en-US"/>
              <a:pPr/>
              <a:t>‹#›</a:t>
            </a:fld>
            <a:endParaRPr lang="en-US" altLang="en-US"/>
          </a:p>
        </p:txBody>
      </p:sp>
      <p:sp>
        <p:nvSpPr>
          <p:cNvPr id="110599" name="Freeform 7"/>
          <p:cNvSpPr>
            <a:spLocks noChangeArrowheads="1"/>
          </p:cNvSpPr>
          <p:nvPr/>
        </p:nvSpPr>
        <p:spPr bwMode="auto">
          <a:xfrm>
            <a:off x="763270" y="1219200"/>
            <a:ext cx="992251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110600" name="Line 8"/>
          <p:cNvSpPr>
            <a:spLocks noChangeShapeType="1"/>
          </p:cNvSpPr>
          <p:nvPr/>
        </p:nvSpPr>
        <p:spPr bwMode="auto">
          <a:xfrm>
            <a:off x="2480628" y="3962400"/>
            <a:ext cx="8153473"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Topic 2. Canon Jim Holbeck</a:t>
            </a:r>
          </a:p>
        </p:txBody>
      </p:sp>
      <p:sp>
        <p:nvSpPr>
          <p:cNvPr id="6" name="Slide Number Placeholder 5"/>
          <p:cNvSpPr>
            <a:spLocks noGrp="1"/>
          </p:cNvSpPr>
          <p:nvPr>
            <p:ph type="sldNum" sz="quarter" idx="12"/>
          </p:nvPr>
        </p:nvSpPr>
        <p:spPr/>
        <p:txBody>
          <a:bodyPr/>
          <a:lstStyle>
            <a:lvl1pPr>
              <a:defRPr/>
            </a:lvl1pPr>
          </a:lstStyle>
          <a:p>
            <a:fld id="{5CE8BF4B-7D25-465C-A33B-60B54BC4B8E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7813"/>
            <a:ext cx="2576036"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2453" y="277813"/>
            <a:ext cx="7537291"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Topic 2. Canon Jim Holbeck</a:t>
            </a:r>
          </a:p>
        </p:txBody>
      </p:sp>
      <p:sp>
        <p:nvSpPr>
          <p:cNvPr id="6" name="Slide Number Placeholder 5"/>
          <p:cNvSpPr>
            <a:spLocks noGrp="1"/>
          </p:cNvSpPr>
          <p:nvPr>
            <p:ph type="sldNum" sz="quarter" idx="12"/>
          </p:nvPr>
        </p:nvSpPr>
        <p:spPr/>
        <p:txBody>
          <a:bodyPr/>
          <a:lstStyle>
            <a:lvl1pPr>
              <a:defRPr/>
            </a:lvl1pPr>
          </a:lstStyle>
          <a:p>
            <a:fld id="{79BA8F61-D7A7-459F-AE28-0A79569B248C}"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2453" y="277814"/>
            <a:ext cx="10304145"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2452" y="1600201"/>
            <a:ext cx="5056664"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1"/>
            <a:ext cx="5056664"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72453" y="6243638"/>
            <a:ext cx="2671445"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911759" y="6248400"/>
            <a:ext cx="3625533" cy="457200"/>
          </a:xfrm>
        </p:spPr>
        <p:txBody>
          <a:bodyPr/>
          <a:lstStyle>
            <a:lvl1pPr>
              <a:defRPr/>
            </a:lvl1pPr>
          </a:lstStyle>
          <a:p>
            <a:r>
              <a:rPr lang="en-US" altLang="en-US"/>
              <a:t>Topic 2. Canon Jim Holbeck</a:t>
            </a:r>
          </a:p>
        </p:txBody>
      </p:sp>
      <p:sp>
        <p:nvSpPr>
          <p:cNvPr id="7" name="Slide Number Placeholder 6"/>
          <p:cNvSpPr>
            <a:spLocks noGrp="1"/>
          </p:cNvSpPr>
          <p:nvPr>
            <p:ph type="sldNum" sz="quarter" idx="12"/>
          </p:nvPr>
        </p:nvSpPr>
        <p:spPr>
          <a:xfrm>
            <a:off x="8205153" y="6243638"/>
            <a:ext cx="2671445" cy="457200"/>
          </a:xfrm>
        </p:spPr>
        <p:txBody>
          <a:bodyPr/>
          <a:lstStyle>
            <a:lvl1pPr>
              <a:defRPr/>
            </a:lvl1pPr>
          </a:lstStyle>
          <a:p>
            <a:fld id="{BE020C6A-371E-4C95-80B9-E3B9A942354F}"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8786" name="Group 2"/>
          <p:cNvGrpSpPr>
            <a:grpSpLocks/>
          </p:cNvGrpSpPr>
          <p:nvPr/>
        </p:nvGrpSpPr>
        <p:grpSpPr bwMode="auto">
          <a:xfrm>
            <a:off x="0" y="2438400"/>
            <a:ext cx="11449050" cy="4046538"/>
            <a:chOff x="0" y="1536"/>
            <a:chExt cx="5760" cy="2549"/>
          </a:xfrm>
        </p:grpSpPr>
        <p:sp>
          <p:nvSpPr>
            <p:cNvPr id="11878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118788"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118789"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11879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8791"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118792"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118793"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118794"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118795"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11879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18797"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11879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1879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1880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8801"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118802" name="Rectangle 18"/>
          <p:cNvSpPr>
            <a:spLocks noGrp="1" noChangeArrowheads="1"/>
          </p:cNvSpPr>
          <p:nvPr>
            <p:ph type="ctrTitle" sz="quarter"/>
          </p:nvPr>
        </p:nvSpPr>
        <p:spPr>
          <a:xfrm>
            <a:off x="858679" y="1768476"/>
            <a:ext cx="9731693" cy="1736725"/>
          </a:xfrm>
        </p:spPr>
        <p:txBody>
          <a:bodyPr anchor="b"/>
          <a:lstStyle>
            <a:lvl1pPr>
              <a:defRPr sz="5400"/>
            </a:lvl1pPr>
          </a:lstStyle>
          <a:p>
            <a:r>
              <a:rPr lang="en-US"/>
              <a:t>Click to edit Master title style</a:t>
            </a:r>
          </a:p>
        </p:txBody>
      </p:sp>
      <p:sp>
        <p:nvSpPr>
          <p:cNvPr id="118803" name="Rectangle 19"/>
          <p:cNvSpPr>
            <a:spLocks noGrp="1" noChangeArrowheads="1"/>
          </p:cNvSpPr>
          <p:nvPr>
            <p:ph type="subTitle" sz="quarter" idx="1"/>
          </p:nvPr>
        </p:nvSpPr>
        <p:spPr>
          <a:xfrm>
            <a:off x="1717358" y="3886200"/>
            <a:ext cx="8014335" cy="1752600"/>
          </a:xfrm>
        </p:spPr>
        <p:txBody>
          <a:bodyPr/>
          <a:lstStyle>
            <a:lvl1pPr marL="0" indent="0" algn="ctr">
              <a:buFontTx/>
              <a:buNone/>
              <a:defRPr/>
            </a:lvl1pPr>
          </a:lstStyle>
          <a:p>
            <a:r>
              <a:rPr lang="en-US"/>
              <a:t>Click to edit Master subtitle style</a:t>
            </a:r>
          </a:p>
        </p:txBody>
      </p:sp>
      <p:sp>
        <p:nvSpPr>
          <p:cNvPr id="118804" name="Rectangle 20"/>
          <p:cNvSpPr>
            <a:spLocks noGrp="1" noChangeArrowheads="1"/>
          </p:cNvSpPr>
          <p:nvPr>
            <p:ph type="dt" sz="quarter" idx="2"/>
          </p:nvPr>
        </p:nvSpPr>
        <p:spPr/>
        <p:txBody>
          <a:bodyPr/>
          <a:lstStyle>
            <a:lvl1pPr>
              <a:defRPr/>
            </a:lvl1pPr>
          </a:lstStyle>
          <a:p>
            <a:endParaRPr lang="en-US"/>
          </a:p>
        </p:txBody>
      </p:sp>
      <p:sp>
        <p:nvSpPr>
          <p:cNvPr id="118805" name="Rectangle 21"/>
          <p:cNvSpPr>
            <a:spLocks noGrp="1" noChangeArrowheads="1"/>
          </p:cNvSpPr>
          <p:nvPr>
            <p:ph type="ftr" sz="quarter" idx="3"/>
          </p:nvPr>
        </p:nvSpPr>
        <p:spPr/>
        <p:txBody>
          <a:bodyPr/>
          <a:lstStyle>
            <a:lvl1pPr>
              <a:defRPr/>
            </a:lvl1pPr>
          </a:lstStyle>
          <a:p>
            <a:r>
              <a:rPr lang="en-US"/>
              <a:t>Topic 2. Canon Jim Holbeck</a:t>
            </a:r>
          </a:p>
        </p:txBody>
      </p:sp>
      <p:sp>
        <p:nvSpPr>
          <p:cNvPr id="118806" name="Rectangle 22"/>
          <p:cNvSpPr>
            <a:spLocks noGrp="1" noChangeArrowheads="1"/>
          </p:cNvSpPr>
          <p:nvPr>
            <p:ph type="sldNum" sz="quarter" idx="4"/>
          </p:nvPr>
        </p:nvSpPr>
        <p:spPr/>
        <p:txBody>
          <a:bodyPr/>
          <a:lstStyle>
            <a:lvl1pPr>
              <a:defRPr/>
            </a:lvl1pPr>
          </a:lstStyle>
          <a:p>
            <a:fld id="{4BBED4CE-4F2F-48CE-9CCC-A58161A201BF}" type="slidenum">
              <a:rPr lang="en-US"/>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Topic 2. Canon Jim Holbeck</a:t>
            </a:r>
          </a:p>
        </p:txBody>
      </p:sp>
      <p:sp>
        <p:nvSpPr>
          <p:cNvPr id="6" name="Slide Number Placeholder 5"/>
          <p:cNvSpPr>
            <a:spLocks noGrp="1"/>
          </p:cNvSpPr>
          <p:nvPr>
            <p:ph type="sldNum" sz="quarter" idx="12"/>
          </p:nvPr>
        </p:nvSpPr>
        <p:spPr/>
        <p:txBody>
          <a:bodyPr/>
          <a:lstStyle>
            <a:lvl1pPr>
              <a:defRPr/>
            </a:lvl1pPr>
          </a:lstStyle>
          <a:p>
            <a:fld id="{09ADF69C-2D73-487D-A5E8-DF45A371F8FB}"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Topic 2. Canon Jim Holbeck</a:t>
            </a:r>
          </a:p>
        </p:txBody>
      </p:sp>
      <p:sp>
        <p:nvSpPr>
          <p:cNvPr id="6" name="Slide Number Placeholder 5"/>
          <p:cNvSpPr>
            <a:spLocks noGrp="1"/>
          </p:cNvSpPr>
          <p:nvPr>
            <p:ph type="sldNum" sz="quarter" idx="12"/>
          </p:nvPr>
        </p:nvSpPr>
        <p:spPr/>
        <p:txBody>
          <a:bodyPr/>
          <a:lstStyle>
            <a:lvl1pPr>
              <a:defRPr/>
            </a:lvl1pPr>
          </a:lstStyle>
          <a:p>
            <a:fld id="{9AC09AB6-FBB8-4744-BBCC-F543C3FB041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2452" y="1600200"/>
            <a:ext cx="505666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0"/>
            <a:ext cx="505666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Topic 2. Canon Jim Holbeck</a:t>
            </a:r>
          </a:p>
        </p:txBody>
      </p:sp>
      <p:sp>
        <p:nvSpPr>
          <p:cNvPr id="7" name="Slide Number Placeholder 6"/>
          <p:cNvSpPr>
            <a:spLocks noGrp="1"/>
          </p:cNvSpPr>
          <p:nvPr>
            <p:ph type="sldNum" sz="quarter" idx="12"/>
          </p:nvPr>
        </p:nvSpPr>
        <p:spPr/>
        <p:txBody>
          <a:bodyPr/>
          <a:lstStyle>
            <a:lvl1pPr>
              <a:defRPr/>
            </a:lvl1pPr>
          </a:lstStyle>
          <a:p>
            <a:fld id="{3BB175A3-A3DE-48C8-B3D3-F71352BF38B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Topic 2. Canon Jim Holbeck</a:t>
            </a:r>
          </a:p>
        </p:txBody>
      </p:sp>
      <p:sp>
        <p:nvSpPr>
          <p:cNvPr id="9" name="Slide Number Placeholder 8"/>
          <p:cNvSpPr>
            <a:spLocks noGrp="1"/>
          </p:cNvSpPr>
          <p:nvPr>
            <p:ph type="sldNum" sz="quarter" idx="12"/>
          </p:nvPr>
        </p:nvSpPr>
        <p:spPr/>
        <p:txBody>
          <a:bodyPr/>
          <a:lstStyle>
            <a:lvl1pPr>
              <a:defRPr/>
            </a:lvl1pPr>
          </a:lstStyle>
          <a:p>
            <a:fld id="{2F667C70-E948-4095-AAD2-EB537861FEB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Topic 2. Canon Jim Holbeck</a:t>
            </a:r>
          </a:p>
        </p:txBody>
      </p:sp>
      <p:sp>
        <p:nvSpPr>
          <p:cNvPr id="5" name="Slide Number Placeholder 4"/>
          <p:cNvSpPr>
            <a:spLocks noGrp="1"/>
          </p:cNvSpPr>
          <p:nvPr>
            <p:ph type="sldNum" sz="quarter" idx="12"/>
          </p:nvPr>
        </p:nvSpPr>
        <p:spPr/>
        <p:txBody>
          <a:bodyPr/>
          <a:lstStyle>
            <a:lvl1pPr>
              <a:defRPr/>
            </a:lvl1pPr>
          </a:lstStyle>
          <a:p>
            <a:fld id="{74D19E71-E98F-46EE-B97B-6814285EE31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Topic 2. Canon Jim Holbeck</a:t>
            </a:r>
          </a:p>
        </p:txBody>
      </p:sp>
      <p:sp>
        <p:nvSpPr>
          <p:cNvPr id="4" name="Slide Number Placeholder 3"/>
          <p:cNvSpPr>
            <a:spLocks noGrp="1"/>
          </p:cNvSpPr>
          <p:nvPr>
            <p:ph type="sldNum" sz="quarter" idx="12"/>
          </p:nvPr>
        </p:nvSpPr>
        <p:spPr/>
        <p:txBody>
          <a:bodyPr/>
          <a:lstStyle>
            <a:lvl1pPr>
              <a:defRPr/>
            </a:lvl1pPr>
          </a:lstStyle>
          <a:p>
            <a:fld id="{4DF09DDF-429C-49E5-9518-85E0F0D896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Topic 2. Canon Jim Holbeck</a:t>
            </a:r>
          </a:p>
        </p:txBody>
      </p:sp>
      <p:sp>
        <p:nvSpPr>
          <p:cNvPr id="6" name="Slide Number Placeholder 5"/>
          <p:cNvSpPr>
            <a:spLocks noGrp="1"/>
          </p:cNvSpPr>
          <p:nvPr>
            <p:ph type="sldNum" sz="quarter" idx="12"/>
          </p:nvPr>
        </p:nvSpPr>
        <p:spPr/>
        <p:txBody>
          <a:bodyPr/>
          <a:lstStyle>
            <a:lvl1pPr>
              <a:defRPr/>
            </a:lvl1pPr>
          </a:lstStyle>
          <a:p>
            <a:fld id="{36D2D0D4-E257-47F0-B1C7-EF2D6A1B9D8E}"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Topic 2. Canon Jim Holbeck</a:t>
            </a:r>
          </a:p>
        </p:txBody>
      </p:sp>
      <p:sp>
        <p:nvSpPr>
          <p:cNvPr id="7" name="Slide Number Placeholder 6"/>
          <p:cNvSpPr>
            <a:spLocks noGrp="1"/>
          </p:cNvSpPr>
          <p:nvPr>
            <p:ph type="sldNum" sz="quarter" idx="12"/>
          </p:nvPr>
        </p:nvSpPr>
        <p:spPr/>
        <p:txBody>
          <a:bodyPr/>
          <a:lstStyle>
            <a:lvl1pPr>
              <a:defRPr/>
            </a:lvl1pPr>
          </a:lstStyle>
          <a:p>
            <a:fld id="{62311178-9B8E-4485-9C20-8D07D231A269}"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Topic 2. Canon Jim Holbeck</a:t>
            </a:r>
          </a:p>
        </p:txBody>
      </p:sp>
      <p:sp>
        <p:nvSpPr>
          <p:cNvPr id="7" name="Slide Number Placeholder 6"/>
          <p:cNvSpPr>
            <a:spLocks noGrp="1"/>
          </p:cNvSpPr>
          <p:nvPr>
            <p:ph type="sldNum" sz="quarter" idx="12"/>
          </p:nvPr>
        </p:nvSpPr>
        <p:spPr/>
        <p:txBody>
          <a:bodyPr/>
          <a:lstStyle>
            <a:lvl1pPr>
              <a:defRPr/>
            </a:lvl1pPr>
          </a:lstStyle>
          <a:p>
            <a:fld id="{E43D28DB-2B48-4792-B91F-C173B0F8B18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Topic 2. Canon Jim Holbeck</a:t>
            </a:r>
          </a:p>
        </p:txBody>
      </p:sp>
      <p:sp>
        <p:nvSpPr>
          <p:cNvPr id="6" name="Slide Number Placeholder 5"/>
          <p:cNvSpPr>
            <a:spLocks noGrp="1"/>
          </p:cNvSpPr>
          <p:nvPr>
            <p:ph type="sldNum" sz="quarter" idx="12"/>
          </p:nvPr>
        </p:nvSpPr>
        <p:spPr/>
        <p:txBody>
          <a:bodyPr/>
          <a:lstStyle>
            <a:lvl1pPr>
              <a:defRPr/>
            </a:lvl1pPr>
          </a:lstStyle>
          <a:p>
            <a:fld id="{5366EA9F-7E12-4AA4-A7A4-3EE6DB39413F}"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4638"/>
            <a:ext cx="2576036"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2453" y="274638"/>
            <a:ext cx="7537291"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Topic 2. Canon Jim Holbeck</a:t>
            </a:r>
          </a:p>
        </p:txBody>
      </p:sp>
      <p:sp>
        <p:nvSpPr>
          <p:cNvPr id="6" name="Slide Number Placeholder 5"/>
          <p:cNvSpPr>
            <a:spLocks noGrp="1"/>
          </p:cNvSpPr>
          <p:nvPr>
            <p:ph type="sldNum" sz="quarter" idx="12"/>
          </p:nvPr>
        </p:nvSpPr>
        <p:spPr/>
        <p:txBody>
          <a:bodyPr/>
          <a:lstStyle>
            <a:lvl1pPr>
              <a:defRPr/>
            </a:lvl1pPr>
          </a:lstStyle>
          <a:p>
            <a:fld id="{0799D710-17E2-44CB-8D58-88AF8A1DA8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Topic 2. Canon Jim Holbeck</a:t>
            </a:r>
          </a:p>
        </p:txBody>
      </p:sp>
      <p:sp>
        <p:nvSpPr>
          <p:cNvPr id="6" name="Slide Number Placeholder 5"/>
          <p:cNvSpPr>
            <a:spLocks noGrp="1"/>
          </p:cNvSpPr>
          <p:nvPr>
            <p:ph type="sldNum" sz="quarter" idx="12"/>
          </p:nvPr>
        </p:nvSpPr>
        <p:spPr/>
        <p:txBody>
          <a:bodyPr/>
          <a:lstStyle>
            <a:lvl1pPr>
              <a:defRPr/>
            </a:lvl1pPr>
          </a:lstStyle>
          <a:p>
            <a:fld id="{452ED212-FC5D-4406-9A1B-CA486AE16D3B}"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2452"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19934"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Topic 2. Canon Jim Holbeck</a:t>
            </a:r>
          </a:p>
        </p:txBody>
      </p:sp>
      <p:sp>
        <p:nvSpPr>
          <p:cNvPr id="7" name="Slide Number Placeholder 6"/>
          <p:cNvSpPr>
            <a:spLocks noGrp="1"/>
          </p:cNvSpPr>
          <p:nvPr>
            <p:ph type="sldNum" sz="quarter" idx="12"/>
          </p:nvPr>
        </p:nvSpPr>
        <p:spPr/>
        <p:txBody>
          <a:bodyPr/>
          <a:lstStyle>
            <a:lvl1pPr>
              <a:defRPr/>
            </a:lvl1pPr>
          </a:lstStyle>
          <a:p>
            <a:fld id="{D1AF2F2E-8DB7-4501-A35B-D87725677E9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4638"/>
            <a:ext cx="1030414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Topic 2. Canon Jim Holbeck</a:t>
            </a:r>
          </a:p>
        </p:txBody>
      </p:sp>
      <p:sp>
        <p:nvSpPr>
          <p:cNvPr id="9" name="Slide Number Placeholder 8"/>
          <p:cNvSpPr>
            <a:spLocks noGrp="1"/>
          </p:cNvSpPr>
          <p:nvPr>
            <p:ph type="sldNum" sz="quarter" idx="12"/>
          </p:nvPr>
        </p:nvSpPr>
        <p:spPr/>
        <p:txBody>
          <a:bodyPr/>
          <a:lstStyle>
            <a:lvl1pPr>
              <a:defRPr/>
            </a:lvl1pPr>
          </a:lstStyle>
          <a:p>
            <a:fld id="{B3CCEDC5-5CCA-4849-AAEB-CC3F0C5FD038}"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Topic 2. Canon Jim Holbeck</a:t>
            </a:r>
          </a:p>
        </p:txBody>
      </p:sp>
      <p:sp>
        <p:nvSpPr>
          <p:cNvPr id="5" name="Slide Number Placeholder 4"/>
          <p:cNvSpPr>
            <a:spLocks noGrp="1"/>
          </p:cNvSpPr>
          <p:nvPr>
            <p:ph type="sldNum" sz="quarter" idx="12"/>
          </p:nvPr>
        </p:nvSpPr>
        <p:spPr/>
        <p:txBody>
          <a:bodyPr/>
          <a:lstStyle>
            <a:lvl1pPr>
              <a:defRPr/>
            </a:lvl1pPr>
          </a:lstStyle>
          <a:p>
            <a:fld id="{03CD2F61-D89E-46D2-B81C-A4C1DB39B28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Topic 2. Canon Jim Holbeck</a:t>
            </a:r>
          </a:p>
        </p:txBody>
      </p:sp>
      <p:sp>
        <p:nvSpPr>
          <p:cNvPr id="4" name="Slide Number Placeholder 3"/>
          <p:cNvSpPr>
            <a:spLocks noGrp="1"/>
          </p:cNvSpPr>
          <p:nvPr>
            <p:ph type="sldNum" sz="quarter" idx="12"/>
          </p:nvPr>
        </p:nvSpPr>
        <p:spPr/>
        <p:txBody>
          <a:bodyPr/>
          <a:lstStyle>
            <a:lvl1pPr>
              <a:defRPr/>
            </a:lvl1pPr>
          </a:lstStyle>
          <a:p>
            <a:fld id="{BAEF8FAE-0497-438D-B24A-56B8137B87AB}"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Topic 2. Canon Jim Holbeck</a:t>
            </a:r>
          </a:p>
        </p:txBody>
      </p:sp>
      <p:sp>
        <p:nvSpPr>
          <p:cNvPr id="7" name="Slide Number Placeholder 6"/>
          <p:cNvSpPr>
            <a:spLocks noGrp="1"/>
          </p:cNvSpPr>
          <p:nvPr>
            <p:ph type="sldNum" sz="quarter" idx="12"/>
          </p:nvPr>
        </p:nvSpPr>
        <p:spPr/>
        <p:txBody>
          <a:bodyPr/>
          <a:lstStyle>
            <a:lvl1pPr>
              <a:defRPr/>
            </a:lvl1pPr>
          </a:lstStyle>
          <a:p>
            <a:fld id="{D13AF97B-CC5E-43D8-89FA-E3FB266DD17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Topic 2. Canon Jim Holbeck</a:t>
            </a:r>
          </a:p>
        </p:txBody>
      </p:sp>
      <p:sp>
        <p:nvSpPr>
          <p:cNvPr id="7" name="Slide Number Placeholder 6"/>
          <p:cNvSpPr>
            <a:spLocks noGrp="1"/>
          </p:cNvSpPr>
          <p:nvPr>
            <p:ph type="sldNum" sz="quarter" idx="12"/>
          </p:nvPr>
        </p:nvSpPr>
        <p:spPr/>
        <p:txBody>
          <a:bodyPr/>
          <a:lstStyle>
            <a:lvl1pPr>
              <a:defRPr/>
            </a:lvl1pPr>
          </a:lstStyle>
          <a:p>
            <a:fld id="{E3134A65-BF05-4891-84E8-9EF8736FD06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bwMode="auto">
          <a:xfrm>
            <a:off x="572453" y="277814"/>
            <a:ext cx="10304145"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9571" name="Rectangle 3"/>
          <p:cNvSpPr>
            <a:spLocks noGrp="1" noChangeArrowheads="1"/>
          </p:cNvSpPr>
          <p:nvPr>
            <p:ph type="body" idx="1"/>
          </p:nvPr>
        </p:nvSpPr>
        <p:spPr bwMode="auto">
          <a:xfrm>
            <a:off x="572453" y="1600201"/>
            <a:ext cx="10304145"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9572" name="Rectangle 4"/>
          <p:cNvSpPr>
            <a:spLocks noGrp="1" noChangeArrowheads="1"/>
          </p:cNvSpPr>
          <p:nvPr>
            <p:ph type="dt" sz="half" idx="2"/>
          </p:nvPr>
        </p:nvSpPr>
        <p:spPr bwMode="auto">
          <a:xfrm>
            <a:off x="572453" y="6243638"/>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109573" name="Rectangle 5"/>
          <p:cNvSpPr>
            <a:spLocks noGrp="1" noChangeArrowheads="1"/>
          </p:cNvSpPr>
          <p:nvPr>
            <p:ph type="ftr" sz="quarter" idx="3"/>
          </p:nvPr>
        </p:nvSpPr>
        <p:spPr bwMode="auto">
          <a:xfrm>
            <a:off x="3911759" y="6248400"/>
            <a:ext cx="362553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a:t>Topic 2. Canon Jim Holbeck</a:t>
            </a:r>
          </a:p>
        </p:txBody>
      </p:sp>
      <p:sp>
        <p:nvSpPr>
          <p:cNvPr id="109574" name="Rectangle 6"/>
          <p:cNvSpPr>
            <a:spLocks noGrp="1" noChangeArrowheads="1"/>
          </p:cNvSpPr>
          <p:nvPr>
            <p:ph type="sldNum" sz="quarter" idx="4"/>
          </p:nvPr>
        </p:nvSpPr>
        <p:spPr bwMode="auto">
          <a:xfrm>
            <a:off x="8205153" y="6243638"/>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AD9E8682-B647-4766-A3D4-81E76C97EF19}" type="slidenum">
              <a:rPr lang="en-US" altLang="en-US"/>
              <a:pPr/>
              <a:t>‹#›</a:t>
            </a:fld>
            <a:endParaRPr lang="en-US" altLang="en-US"/>
          </a:p>
        </p:txBody>
      </p:sp>
      <p:sp>
        <p:nvSpPr>
          <p:cNvPr id="109575" name="Freeform 7"/>
          <p:cNvSpPr>
            <a:spLocks noChangeArrowheads="1"/>
          </p:cNvSpPr>
          <p:nvPr/>
        </p:nvSpPr>
        <p:spPr bwMode="auto">
          <a:xfrm>
            <a:off x="477044" y="228600"/>
            <a:ext cx="1030414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109576" name="Line 8"/>
          <p:cNvSpPr>
            <a:spLocks noChangeShapeType="1"/>
          </p:cNvSpPr>
          <p:nvPr/>
        </p:nvSpPr>
        <p:spPr bwMode="auto">
          <a:xfrm>
            <a:off x="572453" y="6172200"/>
            <a:ext cx="10304145"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3" r:id="rId12"/>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2438400"/>
            <a:ext cx="11449050" cy="4046538"/>
            <a:chOff x="0" y="1536"/>
            <a:chExt cx="5760" cy="2549"/>
          </a:xfrm>
        </p:grpSpPr>
        <p:sp>
          <p:nvSpPr>
            <p:cNvPr id="11776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117764"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117765"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117766"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7767"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117768"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117769"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117770"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117771"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117772"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17773"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117774"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17775"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17776"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7777"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117778" name="Rectangle 18"/>
          <p:cNvSpPr>
            <a:spLocks noGrp="1" noChangeArrowheads="1"/>
          </p:cNvSpPr>
          <p:nvPr>
            <p:ph type="title"/>
          </p:nvPr>
        </p:nvSpPr>
        <p:spPr bwMode="auto">
          <a:xfrm>
            <a:off x="572453" y="274638"/>
            <a:ext cx="1030414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17779" name="Rectangle 19"/>
          <p:cNvSpPr>
            <a:spLocks noGrp="1" noChangeArrowheads="1"/>
          </p:cNvSpPr>
          <p:nvPr>
            <p:ph type="dt" sz="half" idx="2"/>
          </p:nvPr>
        </p:nvSpPr>
        <p:spPr bwMode="auto">
          <a:xfrm>
            <a:off x="572453" y="6248400"/>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p>
        </p:txBody>
      </p:sp>
      <p:sp>
        <p:nvSpPr>
          <p:cNvPr id="117780" name="Rectangle 20"/>
          <p:cNvSpPr>
            <a:spLocks noGrp="1" noChangeArrowheads="1"/>
          </p:cNvSpPr>
          <p:nvPr>
            <p:ph type="ftr" sz="quarter" idx="3"/>
          </p:nvPr>
        </p:nvSpPr>
        <p:spPr bwMode="auto">
          <a:xfrm>
            <a:off x="3911759" y="6248400"/>
            <a:ext cx="362553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r>
              <a:rPr lang="en-US"/>
              <a:t>Topic 2. Canon Jim Holbeck</a:t>
            </a:r>
          </a:p>
        </p:txBody>
      </p:sp>
      <p:sp>
        <p:nvSpPr>
          <p:cNvPr id="117781" name="Rectangle 21"/>
          <p:cNvSpPr>
            <a:spLocks noGrp="1" noChangeArrowheads="1"/>
          </p:cNvSpPr>
          <p:nvPr>
            <p:ph type="sldNum" sz="quarter" idx="4"/>
          </p:nvPr>
        </p:nvSpPr>
        <p:spPr bwMode="auto">
          <a:xfrm>
            <a:off x="8205153" y="6248400"/>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CE136D85-E09B-41CB-AFBB-9C319FB8627E}" type="slidenum">
              <a:rPr lang="en-US"/>
              <a:pPr/>
              <a:t>‹#›</a:t>
            </a:fld>
            <a:endParaRPr lang="en-US"/>
          </a:p>
        </p:txBody>
      </p:sp>
      <p:sp>
        <p:nvSpPr>
          <p:cNvPr id="117782" name="Rectangle 22"/>
          <p:cNvSpPr>
            <a:spLocks noGrp="1" noChangeArrowheads="1"/>
          </p:cNvSpPr>
          <p:nvPr>
            <p:ph type="body" idx="1"/>
          </p:nvPr>
        </p:nvSpPr>
        <p:spPr bwMode="auto">
          <a:xfrm>
            <a:off x="572453" y="1600200"/>
            <a:ext cx="10304145"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Topic 2. Canon Jim Holbeck</a:t>
            </a:r>
          </a:p>
        </p:txBody>
      </p:sp>
      <p:sp>
        <p:nvSpPr>
          <p:cNvPr id="5" name="Slide Number Placeholder 5"/>
          <p:cNvSpPr>
            <a:spLocks noGrp="1"/>
          </p:cNvSpPr>
          <p:nvPr>
            <p:ph type="sldNum" sz="quarter" idx="12"/>
          </p:nvPr>
        </p:nvSpPr>
        <p:spPr/>
        <p:txBody>
          <a:bodyPr/>
          <a:lstStyle/>
          <a:p>
            <a:fld id="{0B023A42-F99C-400B-B773-1A2472804BFE}" type="slidenum">
              <a:rPr lang="en-US"/>
              <a:pPr/>
              <a:t>1</a:t>
            </a:fld>
            <a:endParaRPr lang="en-US"/>
          </a:p>
        </p:txBody>
      </p:sp>
      <p:sp>
        <p:nvSpPr>
          <p:cNvPr id="2050" name="Rectangle 2"/>
          <p:cNvSpPr>
            <a:spLocks noGrp="1" noChangeArrowheads="1"/>
          </p:cNvSpPr>
          <p:nvPr>
            <p:ph type="title"/>
          </p:nvPr>
        </p:nvSpPr>
        <p:spPr/>
        <p:txBody>
          <a:bodyPr/>
          <a:lstStyle/>
          <a:p>
            <a:r>
              <a:rPr lang="en-AU">
                <a:latin typeface="Comic Sans MS" pitchFamily="66" charset="0"/>
              </a:rPr>
              <a:t> </a:t>
            </a:r>
            <a:r>
              <a:rPr lang="en-AU" sz="1400" i="1">
                <a:solidFill>
                  <a:schemeClr val="tx1"/>
                </a:solidFill>
                <a:latin typeface="Comic Sans MS" pitchFamily="66" charset="0"/>
              </a:rPr>
              <a:t>Series Title: “LEARNING TO RECOGNISE AND REMOVE BARRIERS TO HEALING”</a:t>
            </a:r>
            <a:r>
              <a:rPr lang="en-AU">
                <a:latin typeface="Comic Sans MS" pitchFamily="66" charset="0"/>
              </a:rPr>
              <a:t> </a:t>
            </a:r>
          </a:p>
        </p:txBody>
      </p:sp>
      <p:sp>
        <p:nvSpPr>
          <p:cNvPr id="2051" name="Rectangle 3"/>
          <p:cNvSpPr>
            <a:spLocks noGrp="1" noChangeArrowheads="1"/>
          </p:cNvSpPr>
          <p:nvPr>
            <p:ph type="body" idx="1"/>
          </p:nvPr>
        </p:nvSpPr>
        <p:spPr>
          <a:xfrm>
            <a:off x="586367" y="1628776"/>
            <a:ext cx="10304145" cy="4530725"/>
          </a:xfrm>
        </p:spPr>
        <p:txBody>
          <a:bodyPr/>
          <a:lstStyle/>
          <a:p>
            <a:pPr>
              <a:buFontTx/>
              <a:buNone/>
            </a:pPr>
            <a:r>
              <a:rPr lang="en-AU" b="1">
                <a:latin typeface="Comic Sans MS" pitchFamily="66" charset="0"/>
              </a:rPr>
              <a:t>TOPIC No. 2</a:t>
            </a:r>
          </a:p>
          <a:p>
            <a:pPr>
              <a:buFontTx/>
              <a:buNone/>
            </a:pPr>
            <a:r>
              <a:rPr lang="en-AU" b="1">
                <a:latin typeface="Comic Sans MS" pitchFamily="66" charset="0"/>
              </a:rPr>
              <a:t> </a:t>
            </a:r>
          </a:p>
          <a:p>
            <a:pPr algn="ctr">
              <a:buFontTx/>
              <a:buNone/>
            </a:pPr>
            <a:r>
              <a:rPr lang="en-AU" b="1">
                <a:latin typeface="Comic Sans MS" pitchFamily="66" charset="0"/>
              </a:rPr>
              <a:t>“THE BARRIERS </a:t>
            </a:r>
          </a:p>
          <a:p>
            <a:pPr algn="ctr">
              <a:buFontTx/>
              <a:buNone/>
            </a:pPr>
            <a:r>
              <a:rPr lang="en-AU" b="1">
                <a:latin typeface="Comic Sans MS" pitchFamily="66" charset="0"/>
              </a:rPr>
              <a:t>COMING FROM </a:t>
            </a:r>
          </a:p>
          <a:p>
            <a:pPr algn="ctr">
              <a:buFontTx/>
              <a:buNone/>
            </a:pPr>
            <a:r>
              <a:rPr lang="en-AU" b="1">
                <a:latin typeface="Comic Sans MS" pitchFamily="66" charset="0"/>
              </a:rPr>
              <a:t>WRONG ATTITUDES </a:t>
            </a:r>
          </a:p>
          <a:p>
            <a:pPr algn="ctr">
              <a:buFontTx/>
              <a:buNone/>
            </a:pPr>
            <a:r>
              <a:rPr lang="en-AU" b="1">
                <a:latin typeface="Comic Sans MS" pitchFamily="66" charset="0"/>
              </a:rPr>
              <a:t>TO OTHER PEOPLE”</a:t>
            </a:r>
            <a:endParaRPr lang="en-US" b="1">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36A5AC0A-501B-4656-BE51-FAAB91C2EF47}" type="slidenum">
              <a:rPr lang="en-US" altLang="en-US"/>
              <a:pPr/>
              <a:t>10</a:t>
            </a:fld>
            <a:endParaRPr lang="en-US" altLang="en-US"/>
          </a:p>
        </p:txBody>
      </p:sp>
      <p:sp>
        <p:nvSpPr>
          <p:cNvPr id="25602" name="Rectangle 2"/>
          <p:cNvSpPr>
            <a:spLocks noGrp="1" noChangeArrowheads="1"/>
          </p:cNvSpPr>
          <p:nvPr>
            <p:ph type="title"/>
          </p:nvPr>
        </p:nvSpPr>
        <p:spPr>
          <a:xfrm>
            <a:off x="572453" y="277814"/>
            <a:ext cx="10304145" cy="847725"/>
          </a:xfrm>
        </p:spPr>
        <p:txBody>
          <a:bodyPr/>
          <a:lstStyle/>
          <a:p>
            <a:r>
              <a:rPr lang="en-AU" sz="3200" b="1">
                <a:latin typeface="Tahoma" pitchFamily="34" charset="0"/>
              </a:rPr>
              <a:t>AN OBSERVATION ON  MINISTRY</a:t>
            </a:r>
          </a:p>
        </p:txBody>
      </p:sp>
      <p:sp>
        <p:nvSpPr>
          <p:cNvPr id="25603" name="Rectangle 3"/>
          <p:cNvSpPr>
            <a:spLocks noGrp="1" noChangeArrowheads="1"/>
          </p:cNvSpPr>
          <p:nvPr>
            <p:ph type="body" idx="1"/>
          </p:nvPr>
        </p:nvSpPr>
        <p:spPr>
          <a:xfrm>
            <a:off x="572453" y="1268413"/>
            <a:ext cx="10304145" cy="4862512"/>
          </a:xfrm>
        </p:spPr>
        <p:txBody>
          <a:bodyPr/>
          <a:lstStyle/>
          <a:p>
            <a:pPr>
              <a:lnSpc>
                <a:spcPct val="90000"/>
              </a:lnSpc>
              <a:buFont typeface="Wingdings" pitchFamily="2" charset="2"/>
              <a:buNone/>
            </a:pPr>
            <a:r>
              <a:rPr lang="en-AU" sz="2800" b="1" u="sng">
                <a:latin typeface="Tahoma" pitchFamily="34" charset="0"/>
              </a:rPr>
              <a:t>One of the great delights in Christian ministry.</a:t>
            </a:r>
          </a:p>
          <a:p>
            <a:pPr>
              <a:lnSpc>
                <a:spcPct val="90000"/>
              </a:lnSpc>
            </a:pPr>
            <a:r>
              <a:rPr lang="en-AU" sz="2800" b="1">
                <a:latin typeface="Tahoma" pitchFamily="34" charset="0"/>
              </a:rPr>
              <a:t>Seeing people who once were unloving being transformed into sensitive, thoughtful, loving and caring people. </a:t>
            </a:r>
          </a:p>
          <a:p>
            <a:pPr>
              <a:lnSpc>
                <a:spcPct val="90000"/>
              </a:lnSpc>
            </a:pPr>
            <a:r>
              <a:rPr lang="en-AU" sz="2800" b="1">
                <a:latin typeface="Tahoma" pitchFamily="34" charset="0"/>
              </a:rPr>
              <a:t>That should be happening as people are transformed more and more by the Spirit of God into the likeness of Christ</a:t>
            </a:r>
            <a:r>
              <a:rPr lang="en-AU" sz="2400" b="1">
                <a:latin typeface="Tahoma" pitchFamily="34" charset="0"/>
              </a:rPr>
              <a:t>. 2Cor 3:18  </a:t>
            </a:r>
            <a:r>
              <a:rPr lang="en-AU" sz="2400" b="1" i="1">
                <a:solidFill>
                  <a:srgbClr val="000099"/>
                </a:solidFill>
                <a:latin typeface="Tahoma" pitchFamily="34" charset="0"/>
              </a:rPr>
              <a:t>And we all, with unveiled face, beholding the glory of the Lord, are being </a:t>
            </a:r>
            <a:r>
              <a:rPr lang="en-AU" sz="2400" b="1" i="1" u="sng">
                <a:solidFill>
                  <a:srgbClr val="000099"/>
                </a:solidFill>
                <a:latin typeface="Tahoma" pitchFamily="34" charset="0"/>
              </a:rPr>
              <a:t>transformed into the same image</a:t>
            </a:r>
            <a:r>
              <a:rPr lang="en-AU" sz="2400" b="1" i="1">
                <a:solidFill>
                  <a:srgbClr val="000099"/>
                </a:solidFill>
                <a:latin typeface="Tahoma" pitchFamily="34" charset="0"/>
              </a:rPr>
              <a:t> from one degree of glory to another. For this comes from the Lord who is the Spirit.</a:t>
            </a:r>
            <a:endParaRPr lang="en-US" sz="24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C9B05C32-940F-40EB-B5B5-FD8243C50BEA}" type="slidenum">
              <a:rPr lang="en-US" altLang="en-US"/>
              <a:pPr/>
              <a:t>11</a:t>
            </a:fld>
            <a:endParaRPr lang="en-US" altLang="en-US"/>
          </a:p>
        </p:txBody>
      </p:sp>
      <p:sp>
        <p:nvSpPr>
          <p:cNvPr id="26626" name="Rectangle 2"/>
          <p:cNvSpPr>
            <a:spLocks noGrp="1" noChangeArrowheads="1"/>
          </p:cNvSpPr>
          <p:nvPr>
            <p:ph type="title"/>
          </p:nvPr>
        </p:nvSpPr>
        <p:spPr>
          <a:xfrm>
            <a:off x="572453" y="277813"/>
            <a:ext cx="10304145" cy="774700"/>
          </a:xfrm>
        </p:spPr>
        <p:txBody>
          <a:bodyPr/>
          <a:lstStyle/>
          <a:p>
            <a:r>
              <a:rPr lang="en-AU" sz="2000" b="1" i="1">
                <a:latin typeface="Tahoma" pitchFamily="34" charset="0"/>
              </a:rPr>
              <a:t>AN OBSERVATION ON  MINISTRY (continued)</a:t>
            </a:r>
          </a:p>
        </p:txBody>
      </p:sp>
      <p:sp>
        <p:nvSpPr>
          <p:cNvPr id="26627" name="Rectangle 3"/>
          <p:cNvSpPr>
            <a:spLocks noGrp="1" noChangeArrowheads="1"/>
          </p:cNvSpPr>
          <p:nvPr>
            <p:ph type="body" idx="1"/>
          </p:nvPr>
        </p:nvSpPr>
        <p:spPr>
          <a:xfrm>
            <a:off x="572453" y="1052513"/>
            <a:ext cx="10304145" cy="5078412"/>
          </a:xfrm>
        </p:spPr>
        <p:txBody>
          <a:bodyPr/>
          <a:lstStyle/>
          <a:p>
            <a:pPr>
              <a:lnSpc>
                <a:spcPct val="80000"/>
              </a:lnSpc>
            </a:pPr>
            <a:r>
              <a:rPr lang="en-AU" sz="2600" b="1" u="sng">
                <a:latin typeface="Tahoma" pitchFamily="34" charset="0"/>
              </a:rPr>
              <a:t>One of the sadnesses of ministry</a:t>
            </a:r>
          </a:p>
          <a:p>
            <a:pPr>
              <a:lnSpc>
                <a:spcPct val="80000"/>
              </a:lnSpc>
            </a:pPr>
            <a:r>
              <a:rPr lang="en-AU" sz="2600" b="1">
                <a:latin typeface="Tahoma" pitchFamily="34" charset="0"/>
              </a:rPr>
              <a:t>Seeing people </a:t>
            </a:r>
            <a:r>
              <a:rPr lang="en-AU" sz="2600" b="1" u="sng">
                <a:latin typeface="Tahoma" pitchFamily="34" charset="0"/>
              </a:rPr>
              <a:t>choose</a:t>
            </a:r>
            <a:r>
              <a:rPr lang="en-AU" sz="2600" b="1">
                <a:latin typeface="Tahoma" pitchFamily="34" charset="0"/>
              </a:rPr>
              <a:t> </a:t>
            </a:r>
            <a:r>
              <a:rPr lang="en-AU" sz="2600" b="1" u="sng">
                <a:latin typeface="Tahoma" pitchFamily="34" charset="0"/>
              </a:rPr>
              <a:t>not</a:t>
            </a:r>
            <a:r>
              <a:rPr lang="en-AU" sz="2600" b="1">
                <a:latin typeface="Tahoma" pitchFamily="34" charset="0"/>
              </a:rPr>
              <a:t> to love other people as God commanded them to do. </a:t>
            </a:r>
          </a:p>
          <a:p>
            <a:pPr>
              <a:lnSpc>
                <a:spcPct val="80000"/>
              </a:lnSpc>
            </a:pPr>
            <a:r>
              <a:rPr lang="en-AU" sz="2600" b="1">
                <a:latin typeface="Tahoma" pitchFamily="34" charset="0"/>
              </a:rPr>
              <a:t>Refusing to love, places them outside God’s will as John wrote, </a:t>
            </a:r>
            <a:r>
              <a:rPr lang="en-AU" sz="2600" b="1" i="1">
                <a:latin typeface="Tahoma" pitchFamily="34" charset="0"/>
              </a:rPr>
              <a:t> </a:t>
            </a:r>
            <a:r>
              <a:rPr lang="en-AU" sz="2600" b="1" i="1">
                <a:solidFill>
                  <a:srgbClr val="000099"/>
                </a:solidFill>
                <a:latin typeface="Tahoma" pitchFamily="34" charset="0"/>
              </a:rPr>
              <a:t>Jn 13:34  I give you a new commandment, that you </a:t>
            </a:r>
            <a:r>
              <a:rPr lang="en-AU" sz="2600" b="1" i="1" u="sng">
                <a:solidFill>
                  <a:srgbClr val="000099"/>
                </a:solidFill>
                <a:latin typeface="Tahoma" pitchFamily="34" charset="0"/>
              </a:rPr>
              <a:t>love one another</a:t>
            </a:r>
            <a:r>
              <a:rPr lang="en-AU" sz="2600" b="1" i="1">
                <a:solidFill>
                  <a:srgbClr val="000099"/>
                </a:solidFill>
                <a:latin typeface="Tahoma" pitchFamily="34" charset="0"/>
              </a:rPr>
              <a:t>. Just as I have loved you, you also should </a:t>
            </a:r>
            <a:r>
              <a:rPr lang="en-AU" sz="2600" b="1" i="1" u="sng">
                <a:solidFill>
                  <a:srgbClr val="000099"/>
                </a:solidFill>
                <a:latin typeface="Tahoma" pitchFamily="34" charset="0"/>
              </a:rPr>
              <a:t>love one another.</a:t>
            </a:r>
            <a:r>
              <a:rPr lang="en-AU" sz="2600" b="1" i="1" u="sng">
                <a:latin typeface="Tahoma" pitchFamily="34" charset="0"/>
              </a:rPr>
              <a:t> </a:t>
            </a:r>
          </a:p>
          <a:p>
            <a:pPr>
              <a:lnSpc>
                <a:spcPct val="80000"/>
              </a:lnSpc>
            </a:pPr>
            <a:r>
              <a:rPr lang="en-AU" sz="2600" b="1">
                <a:latin typeface="Tahoma" pitchFamily="34" charset="0"/>
              </a:rPr>
              <a:t>They are accountable to God for their unwillingness to love. </a:t>
            </a:r>
          </a:p>
          <a:p>
            <a:pPr>
              <a:lnSpc>
                <a:spcPct val="80000"/>
              </a:lnSpc>
            </a:pPr>
            <a:r>
              <a:rPr lang="en-AU" sz="2600" b="1">
                <a:latin typeface="Tahoma" pitchFamily="34" charset="0"/>
              </a:rPr>
              <a:t>They have failed to appropriate the grace of God which would enable them to love. </a:t>
            </a:r>
          </a:p>
          <a:p>
            <a:pPr>
              <a:lnSpc>
                <a:spcPct val="80000"/>
              </a:lnSpc>
            </a:pPr>
            <a:r>
              <a:rPr lang="en-AU" sz="2600" b="1">
                <a:latin typeface="Tahoma" pitchFamily="34" charset="0"/>
              </a:rPr>
              <a:t>Their attitude is a </a:t>
            </a:r>
            <a:r>
              <a:rPr lang="en-AU" sz="2600" b="1" u="sng">
                <a:latin typeface="Tahoma" pitchFamily="34" charset="0"/>
              </a:rPr>
              <a:t>barrier</a:t>
            </a:r>
            <a:r>
              <a:rPr lang="en-AU" sz="2600" b="1">
                <a:latin typeface="Tahoma" pitchFamily="34" charset="0"/>
              </a:rPr>
              <a:t> to their healing and blessing.</a:t>
            </a:r>
            <a:endParaRPr lang="en-US" sz="2600" b="1">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US"/>
              <a:t>Topic 2. Canon Jim Holbeck</a:t>
            </a:r>
          </a:p>
        </p:txBody>
      </p:sp>
      <p:sp>
        <p:nvSpPr>
          <p:cNvPr id="4" name="Slide Number Placeholder 5"/>
          <p:cNvSpPr>
            <a:spLocks noGrp="1"/>
          </p:cNvSpPr>
          <p:nvPr>
            <p:ph type="sldNum" sz="quarter" idx="12"/>
          </p:nvPr>
        </p:nvSpPr>
        <p:spPr/>
        <p:txBody>
          <a:bodyPr/>
          <a:lstStyle/>
          <a:p>
            <a:fld id="{023E780C-1C06-49BC-8B8D-7E48CC94C154}" type="slidenum">
              <a:rPr lang="en-US"/>
              <a:pPr/>
              <a:t>12</a:t>
            </a:fld>
            <a:endParaRPr lang="en-US"/>
          </a:p>
        </p:txBody>
      </p:sp>
      <p:sp>
        <p:nvSpPr>
          <p:cNvPr id="33794" name="Rectangle 2"/>
          <p:cNvSpPr>
            <a:spLocks noGrp="1" noChangeArrowheads="1"/>
          </p:cNvSpPr>
          <p:nvPr>
            <p:ph type="title"/>
          </p:nvPr>
        </p:nvSpPr>
        <p:spPr>
          <a:xfrm>
            <a:off x="405487" y="1268413"/>
            <a:ext cx="10471110" cy="3384550"/>
          </a:xfrm>
        </p:spPr>
        <p:txBody>
          <a:bodyPr/>
          <a:lstStyle/>
          <a:p>
            <a:r>
              <a:rPr lang="en-AU" sz="3600">
                <a:solidFill>
                  <a:schemeClr val="tx1"/>
                </a:solidFill>
                <a:latin typeface="Tahoma" pitchFamily="34" charset="0"/>
              </a:rPr>
              <a:t>2).  HARBOURING BITTERNESS </a:t>
            </a:r>
            <a:br>
              <a:rPr lang="en-AU" sz="3600">
                <a:solidFill>
                  <a:schemeClr val="tx1"/>
                </a:solidFill>
                <a:latin typeface="Tahoma" pitchFamily="34" charset="0"/>
              </a:rPr>
            </a:br>
            <a:r>
              <a:rPr lang="en-AU" sz="3600">
                <a:solidFill>
                  <a:schemeClr val="tx1"/>
                </a:solidFill>
                <a:latin typeface="Tahoma" pitchFamily="34" charset="0"/>
              </a:rPr>
              <a:t>OR </a:t>
            </a:r>
            <a:br>
              <a:rPr lang="en-AU" sz="3600">
                <a:solidFill>
                  <a:schemeClr val="tx1"/>
                </a:solidFill>
                <a:latin typeface="Tahoma" pitchFamily="34" charset="0"/>
              </a:rPr>
            </a:br>
            <a:r>
              <a:rPr lang="en-AU" sz="3600">
                <a:solidFill>
                  <a:schemeClr val="tx1"/>
                </a:solidFill>
                <a:latin typeface="Tahoma" pitchFamily="34" charset="0"/>
              </a:rPr>
              <a:t>RESENTMENT</a:t>
            </a:r>
            <a:r>
              <a:rPr lang="en-AU">
                <a:latin typeface="Arial Narrow"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7055BD25-7E71-4976-853C-C4ACF95FDF71}" type="slidenum">
              <a:rPr lang="en-US" altLang="en-US"/>
              <a:pPr/>
              <a:t>13</a:t>
            </a:fld>
            <a:endParaRPr lang="en-US" altLang="en-US"/>
          </a:p>
        </p:txBody>
      </p:sp>
      <p:sp>
        <p:nvSpPr>
          <p:cNvPr id="34818" name="Rectangle 2"/>
          <p:cNvSpPr>
            <a:spLocks noGrp="1" noChangeArrowheads="1"/>
          </p:cNvSpPr>
          <p:nvPr>
            <p:ph type="title"/>
          </p:nvPr>
        </p:nvSpPr>
        <p:spPr>
          <a:xfrm>
            <a:off x="572453" y="277813"/>
            <a:ext cx="10304145" cy="774700"/>
          </a:xfrm>
        </p:spPr>
        <p:txBody>
          <a:bodyPr/>
          <a:lstStyle/>
          <a:p>
            <a:r>
              <a:rPr lang="en-US" sz="2000" i="1">
                <a:solidFill>
                  <a:schemeClr val="tx1"/>
                </a:solidFill>
                <a:latin typeface="Tahoma" pitchFamily="34" charset="0"/>
              </a:rPr>
              <a:t>2).  HARBOURING BITTERNESS OR RESENTMENT (continued)</a:t>
            </a:r>
            <a:endParaRPr lang="en-AU" sz="2000" i="1">
              <a:solidFill>
                <a:schemeClr val="tx1"/>
              </a:solidFill>
              <a:latin typeface="Tahoma" pitchFamily="34" charset="0"/>
            </a:endParaRPr>
          </a:p>
        </p:txBody>
      </p:sp>
      <p:sp>
        <p:nvSpPr>
          <p:cNvPr id="34819" name="Rectangle 3"/>
          <p:cNvSpPr>
            <a:spLocks noGrp="1" noChangeArrowheads="1"/>
          </p:cNvSpPr>
          <p:nvPr>
            <p:ph type="body" idx="1"/>
          </p:nvPr>
        </p:nvSpPr>
        <p:spPr>
          <a:xfrm>
            <a:off x="572453" y="1196975"/>
            <a:ext cx="10304145" cy="4933950"/>
          </a:xfrm>
        </p:spPr>
        <p:txBody>
          <a:bodyPr/>
          <a:lstStyle/>
          <a:p>
            <a:pPr>
              <a:lnSpc>
                <a:spcPct val="90000"/>
              </a:lnSpc>
            </a:pPr>
            <a:r>
              <a:rPr lang="en-AU" sz="2600" b="1">
                <a:latin typeface="Tahoma" pitchFamily="34" charset="0"/>
              </a:rPr>
              <a:t>Why do people become bitter and resentful? Many different reasons. </a:t>
            </a:r>
          </a:p>
          <a:p>
            <a:pPr>
              <a:lnSpc>
                <a:spcPct val="90000"/>
              </a:lnSpc>
            </a:pPr>
            <a:r>
              <a:rPr lang="en-AU" sz="2600" b="1">
                <a:latin typeface="Tahoma" pitchFamily="34" charset="0"/>
              </a:rPr>
              <a:t>The dangers of bitterness and resentment. (If we allow them to take root and  “simmer” within us without dealing with them).</a:t>
            </a:r>
          </a:p>
          <a:p>
            <a:pPr>
              <a:lnSpc>
                <a:spcPct val="90000"/>
              </a:lnSpc>
            </a:pPr>
            <a:r>
              <a:rPr lang="en-AU" sz="2600" b="1">
                <a:latin typeface="Tahoma" pitchFamily="34" charset="0"/>
              </a:rPr>
              <a:t>The Greek word for “bitterness” is </a:t>
            </a:r>
            <a:r>
              <a:rPr lang="en-AU" sz="2600" b="1">
                <a:solidFill>
                  <a:srgbClr val="000099"/>
                </a:solidFill>
                <a:latin typeface="Tahoma" pitchFamily="34" charset="0"/>
              </a:rPr>
              <a:t>pikria</a:t>
            </a:r>
            <a:r>
              <a:rPr lang="en-AU" sz="2600" b="1">
                <a:latin typeface="Tahoma" pitchFamily="34" charset="0"/>
              </a:rPr>
              <a:t>. From that word comes “picric” acid which is noted for its extremely bitter taste, its instability and its explosive force. </a:t>
            </a:r>
          </a:p>
          <a:p>
            <a:pPr>
              <a:lnSpc>
                <a:spcPct val="90000"/>
              </a:lnSpc>
            </a:pPr>
            <a:r>
              <a:rPr lang="en-AU" sz="2600" b="1">
                <a:latin typeface="Tahoma" pitchFamily="34" charset="0"/>
              </a:rPr>
              <a:t>One might say that bitterness is like a vile acid eating away within us or an instability within us waiting to explode.</a:t>
            </a:r>
            <a:endParaRPr lang="en-US" sz="2600" b="1">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03A642CE-B655-4B94-A540-65737D30C5FE}" type="slidenum">
              <a:rPr lang="en-US" altLang="en-US"/>
              <a:pPr/>
              <a:t>14</a:t>
            </a:fld>
            <a:endParaRPr lang="en-US" altLang="en-US"/>
          </a:p>
        </p:txBody>
      </p:sp>
      <p:sp>
        <p:nvSpPr>
          <p:cNvPr id="37890" name="Rectangle 2"/>
          <p:cNvSpPr>
            <a:spLocks noGrp="1" noChangeArrowheads="1"/>
          </p:cNvSpPr>
          <p:nvPr>
            <p:ph type="title"/>
          </p:nvPr>
        </p:nvSpPr>
        <p:spPr>
          <a:xfrm>
            <a:off x="572453" y="277814"/>
            <a:ext cx="10304145" cy="630237"/>
          </a:xfrm>
        </p:spPr>
        <p:txBody>
          <a:bodyPr/>
          <a:lstStyle/>
          <a:p>
            <a:r>
              <a:rPr lang="en-US" sz="2000" i="1">
                <a:solidFill>
                  <a:schemeClr val="tx1"/>
                </a:solidFill>
                <a:latin typeface="Tahoma" pitchFamily="34" charset="0"/>
              </a:rPr>
              <a:t>2).  HARBOURING BITTERNESS OR RESENTMENT (continued)</a:t>
            </a:r>
            <a:endParaRPr lang="en-AU" sz="2000" i="1">
              <a:solidFill>
                <a:schemeClr val="tx1"/>
              </a:solidFill>
              <a:latin typeface="Tahoma" pitchFamily="34" charset="0"/>
            </a:endParaRPr>
          </a:p>
        </p:txBody>
      </p:sp>
      <p:sp>
        <p:nvSpPr>
          <p:cNvPr id="37891" name="Rectangle 3"/>
          <p:cNvSpPr>
            <a:spLocks noGrp="1" noChangeArrowheads="1"/>
          </p:cNvSpPr>
          <p:nvPr>
            <p:ph type="body" idx="1"/>
          </p:nvPr>
        </p:nvSpPr>
        <p:spPr>
          <a:xfrm>
            <a:off x="572453" y="1341439"/>
            <a:ext cx="10304145" cy="4789487"/>
          </a:xfrm>
        </p:spPr>
        <p:txBody>
          <a:bodyPr/>
          <a:lstStyle/>
          <a:p>
            <a:pPr>
              <a:lnSpc>
                <a:spcPct val="90000"/>
              </a:lnSpc>
            </a:pPr>
            <a:r>
              <a:rPr lang="en-AU" sz="2800" b="1">
                <a:latin typeface="Tahoma" pitchFamily="34" charset="0"/>
              </a:rPr>
              <a:t>The Palmist in Ps 73  spoke of his bitterness and the effect it had on him, </a:t>
            </a:r>
            <a:r>
              <a:rPr lang="en-US" sz="2800" b="1" i="1">
                <a:solidFill>
                  <a:srgbClr val="000099"/>
                </a:solidFill>
                <a:latin typeface="Tahoma" pitchFamily="34" charset="0"/>
              </a:rPr>
              <a:t>21  When my soul was embittered, when I was pricked in heart, 22  I was stupid and ignorant; I was like a brute beast toward you. </a:t>
            </a:r>
          </a:p>
          <a:p>
            <a:pPr>
              <a:lnSpc>
                <a:spcPct val="90000"/>
              </a:lnSpc>
            </a:pPr>
            <a:r>
              <a:rPr lang="en-AU" sz="2800" b="1">
                <a:latin typeface="Tahoma" pitchFamily="34" charset="0"/>
              </a:rPr>
              <a:t>He lost control and began to act like an animal rather than as a rational human being. </a:t>
            </a:r>
          </a:p>
          <a:p>
            <a:pPr>
              <a:lnSpc>
                <a:spcPct val="90000"/>
              </a:lnSpc>
            </a:pPr>
            <a:r>
              <a:rPr lang="en-AU" sz="2800" b="1">
                <a:latin typeface="Tahoma" pitchFamily="34" charset="0"/>
              </a:rPr>
              <a:t>Bitterness can twist or distort the mind (as well as the intestines.)</a:t>
            </a:r>
            <a:endParaRPr lang="en-US" sz="2800" b="1">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27ABD8FE-2592-47F3-87AB-9FC531529BC1}" type="slidenum">
              <a:rPr lang="en-US" altLang="en-US"/>
              <a:pPr/>
              <a:t>15</a:t>
            </a:fld>
            <a:endParaRPr lang="en-US" altLang="en-US"/>
          </a:p>
        </p:txBody>
      </p:sp>
      <p:sp>
        <p:nvSpPr>
          <p:cNvPr id="39938" name="Rectangle 2"/>
          <p:cNvSpPr>
            <a:spLocks noGrp="1" noChangeArrowheads="1"/>
          </p:cNvSpPr>
          <p:nvPr>
            <p:ph type="title"/>
          </p:nvPr>
        </p:nvSpPr>
        <p:spPr>
          <a:xfrm>
            <a:off x="494934" y="260351"/>
            <a:ext cx="10304145" cy="1139825"/>
          </a:xfrm>
        </p:spPr>
        <p:txBody>
          <a:bodyPr/>
          <a:lstStyle/>
          <a:p>
            <a:r>
              <a:rPr lang="en-AU" sz="3200" b="1">
                <a:latin typeface="Tahoma" pitchFamily="34" charset="0"/>
              </a:rPr>
              <a:t>Bitterness. Pikria. (Noun)</a:t>
            </a:r>
            <a:r>
              <a:rPr lang="en-AU" u="sng">
                <a:latin typeface="Times New Roman" pitchFamily="18" charset="0"/>
              </a:rPr>
              <a:t> </a:t>
            </a:r>
          </a:p>
        </p:txBody>
      </p:sp>
      <p:sp>
        <p:nvSpPr>
          <p:cNvPr id="39939" name="Rectangle 3"/>
          <p:cNvSpPr>
            <a:spLocks noGrp="1" noChangeArrowheads="1"/>
          </p:cNvSpPr>
          <p:nvPr>
            <p:ph type="body" idx="1"/>
          </p:nvPr>
        </p:nvSpPr>
        <p:spPr>
          <a:xfrm>
            <a:off x="572453" y="1412875"/>
            <a:ext cx="10304145" cy="4718050"/>
          </a:xfrm>
        </p:spPr>
        <p:txBody>
          <a:bodyPr/>
          <a:lstStyle/>
          <a:p>
            <a:pPr>
              <a:lnSpc>
                <a:spcPct val="90000"/>
              </a:lnSpc>
              <a:buFont typeface="Wingdings" pitchFamily="2" charset="2"/>
              <a:buNone/>
            </a:pPr>
            <a:r>
              <a:rPr lang="en-AU" sz="2600" b="1" u="sng">
                <a:latin typeface="Tahoma" pitchFamily="34" charset="0"/>
              </a:rPr>
              <a:t>Examples of bitterness in the Bible</a:t>
            </a:r>
          </a:p>
          <a:p>
            <a:pPr>
              <a:lnSpc>
                <a:spcPct val="90000"/>
              </a:lnSpc>
            </a:pPr>
            <a:r>
              <a:rPr lang="en-AU" sz="2600" b="1" u="sng">
                <a:latin typeface="Tahoma" pitchFamily="34" charset="0"/>
              </a:rPr>
              <a:t>Arising from jealousy or covetousness</a:t>
            </a:r>
            <a:r>
              <a:rPr lang="en-AU" sz="2600" b="1">
                <a:latin typeface="Tahoma" pitchFamily="34" charset="0"/>
              </a:rPr>
              <a:t>. In Acts 8 we read of Simon who before his conversion was heavily involved in magic and called himself “somebody great”.  </a:t>
            </a:r>
          </a:p>
          <a:p>
            <a:pPr>
              <a:lnSpc>
                <a:spcPct val="90000"/>
              </a:lnSpc>
            </a:pPr>
            <a:r>
              <a:rPr lang="en-AU" sz="2600" b="1">
                <a:latin typeface="Tahoma" pitchFamily="34" charset="0"/>
              </a:rPr>
              <a:t>Peter and John came down to Samaria and laid hands on the new converts. We read, </a:t>
            </a:r>
            <a:r>
              <a:rPr lang="en-AU" sz="2400" b="1" i="1">
                <a:solidFill>
                  <a:srgbClr val="000099"/>
                </a:solidFill>
                <a:latin typeface="Tahoma" pitchFamily="34" charset="0"/>
              </a:rPr>
              <a:t>Act 8:18  Now when Simon saw that the Spirit was given through the laying on of the apostles' hands, </a:t>
            </a:r>
            <a:r>
              <a:rPr lang="en-AU" sz="2400" b="1" i="1" u="sng">
                <a:solidFill>
                  <a:srgbClr val="000099"/>
                </a:solidFill>
                <a:latin typeface="Tahoma" pitchFamily="34" charset="0"/>
              </a:rPr>
              <a:t>he offered them money</a:t>
            </a:r>
            <a:r>
              <a:rPr lang="en-AU" sz="2400" b="1" i="1">
                <a:solidFill>
                  <a:srgbClr val="000099"/>
                </a:solidFill>
                <a:latin typeface="Tahoma" pitchFamily="34" charset="0"/>
              </a:rPr>
              <a:t>, 19  saying, "</a:t>
            </a:r>
            <a:r>
              <a:rPr lang="en-AU" sz="2400" b="1" i="1" u="sng">
                <a:solidFill>
                  <a:srgbClr val="000099"/>
                </a:solidFill>
                <a:latin typeface="Tahoma" pitchFamily="34" charset="0"/>
              </a:rPr>
              <a:t>Give me this power also</a:t>
            </a:r>
            <a:r>
              <a:rPr lang="en-AU" sz="2400" b="1" i="1">
                <a:solidFill>
                  <a:srgbClr val="000099"/>
                </a:solidFill>
                <a:latin typeface="Tahoma" pitchFamily="34" charset="0"/>
              </a:rPr>
              <a:t>, so that anyone on whom I lay my hands may receive the Holy Spirit."</a:t>
            </a:r>
            <a:endParaRPr lang="en-US" sz="24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CB70B168-B8D2-4478-8AF0-9331C0B66AA4}" type="slidenum">
              <a:rPr lang="en-US" altLang="en-US"/>
              <a:pPr/>
              <a:t>16</a:t>
            </a:fld>
            <a:endParaRPr lang="en-US" altLang="en-US"/>
          </a:p>
        </p:txBody>
      </p:sp>
      <p:sp>
        <p:nvSpPr>
          <p:cNvPr id="40962" name="Rectangle 2"/>
          <p:cNvSpPr>
            <a:spLocks noGrp="1" noChangeArrowheads="1"/>
          </p:cNvSpPr>
          <p:nvPr>
            <p:ph type="title"/>
          </p:nvPr>
        </p:nvSpPr>
        <p:spPr>
          <a:xfrm>
            <a:off x="572453" y="277813"/>
            <a:ext cx="10304145" cy="558800"/>
          </a:xfrm>
        </p:spPr>
        <p:txBody>
          <a:bodyPr/>
          <a:lstStyle/>
          <a:p>
            <a:r>
              <a:rPr lang="en-AU" sz="2000" b="1" i="1">
                <a:latin typeface="Tahoma" pitchFamily="34" charset="0"/>
              </a:rPr>
              <a:t>Bitterness. Pikria. (Noun)  (continued)</a:t>
            </a:r>
          </a:p>
        </p:txBody>
      </p:sp>
      <p:sp>
        <p:nvSpPr>
          <p:cNvPr id="40963" name="Rectangle 3"/>
          <p:cNvSpPr>
            <a:spLocks noGrp="1" noChangeArrowheads="1"/>
          </p:cNvSpPr>
          <p:nvPr>
            <p:ph type="body" idx="1"/>
          </p:nvPr>
        </p:nvSpPr>
        <p:spPr>
          <a:xfrm>
            <a:off x="572453" y="1125538"/>
            <a:ext cx="10381665" cy="5256212"/>
          </a:xfrm>
        </p:spPr>
        <p:txBody>
          <a:bodyPr/>
          <a:lstStyle/>
          <a:p>
            <a:pPr lvl="2">
              <a:buFont typeface="Wingdings" pitchFamily="2" charset="2"/>
              <a:buNone/>
            </a:pPr>
            <a:r>
              <a:rPr lang="en-AU" sz="2800" b="1">
                <a:latin typeface="Tahoma" pitchFamily="34" charset="0"/>
              </a:rPr>
              <a:t>Peter recognised that Simon was jealous of the apostles and covetous. </a:t>
            </a:r>
            <a:r>
              <a:rPr lang="en-AU" sz="2000" b="1" i="1">
                <a:solidFill>
                  <a:srgbClr val="000099"/>
                </a:solidFill>
                <a:latin typeface="Tahoma" pitchFamily="34" charset="0"/>
              </a:rPr>
              <a:t>Acts 8:20  But Peter said to him, "May your silver perish with you, because you thought you could obtain the gift of God with money! 21  … </a:t>
            </a:r>
            <a:r>
              <a:rPr lang="en-AU" sz="2000" b="1" i="1" u="sng">
                <a:solidFill>
                  <a:srgbClr val="000099"/>
                </a:solidFill>
                <a:latin typeface="Tahoma" pitchFamily="34" charset="0"/>
              </a:rPr>
              <a:t>your heart is not right before God</a:t>
            </a:r>
            <a:r>
              <a:rPr lang="en-AU" sz="2000" b="1" i="1">
                <a:solidFill>
                  <a:srgbClr val="000099"/>
                </a:solidFill>
                <a:latin typeface="Tahoma" pitchFamily="34" charset="0"/>
              </a:rPr>
              <a:t>. 22  Repent, therefore, of </a:t>
            </a:r>
            <a:r>
              <a:rPr lang="en-AU" sz="2000" b="1" i="1" u="sng">
                <a:solidFill>
                  <a:srgbClr val="000099"/>
                </a:solidFill>
                <a:latin typeface="Tahoma" pitchFamily="34" charset="0"/>
              </a:rPr>
              <a:t>this wickedness of yours</a:t>
            </a:r>
            <a:r>
              <a:rPr lang="en-AU" sz="2000" b="1" i="1">
                <a:solidFill>
                  <a:srgbClr val="000099"/>
                </a:solidFill>
                <a:latin typeface="Tahoma" pitchFamily="34" charset="0"/>
              </a:rPr>
              <a:t>, and pray to the Lord that, if possible, the intent of your heart may be forgiven you. 23  For I see that you are in the </a:t>
            </a:r>
            <a:r>
              <a:rPr lang="en-AU" sz="2000" b="1" i="1" u="sng">
                <a:solidFill>
                  <a:srgbClr val="000099"/>
                </a:solidFill>
                <a:latin typeface="Tahoma" pitchFamily="34" charset="0"/>
              </a:rPr>
              <a:t>gall of bitterness</a:t>
            </a:r>
            <a:r>
              <a:rPr lang="en-AU" sz="2000" b="1" i="1">
                <a:solidFill>
                  <a:srgbClr val="000099"/>
                </a:solidFill>
                <a:latin typeface="Tahoma" pitchFamily="34" charset="0"/>
              </a:rPr>
              <a:t> and </a:t>
            </a:r>
            <a:r>
              <a:rPr lang="en-AU" sz="2000" b="1" i="1" u="sng">
                <a:solidFill>
                  <a:srgbClr val="000099"/>
                </a:solidFill>
                <a:latin typeface="Tahoma" pitchFamily="34" charset="0"/>
              </a:rPr>
              <a:t>in the bond of iniquity</a:t>
            </a:r>
            <a:r>
              <a:rPr lang="en-AU" sz="2000" b="1" i="1">
                <a:solidFill>
                  <a:srgbClr val="000099"/>
                </a:solidFill>
                <a:latin typeface="Tahoma" pitchFamily="34" charset="0"/>
              </a:rPr>
              <a:t>." 24  And Simon answered, "Pray for me to the Lord, that nothing of what you have said may come upon me.“</a:t>
            </a:r>
          </a:p>
          <a:p>
            <a:pPr lvl="2">
              <a:buFont typeface="Wingdings" pitchFamily="2" charset="2"/>
              <a:buNone/>
            </a:pPr>
            <a:r>
              <a:rPr lang="en-AU" sz="2800" b="1">
                <a:latin typeface="Tahoma" pitchFamily="34" charset="0"/>
              </a:rPr>
              <a:t>Jealousy and being covetous of what another person has, leads to bitterness of soul.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F932B322-DA06-4C5E-AB16-7DE9098A2B98}" type="slidenum">
              <a:rPr lang="en-US" altLang="en-US"/>
              <a:pPr/>
              <a:t>17</a:t>
            </a:fld>
            <a:endParaRPr lang="en-US" altLang="en-US"/>
          </a:p>
        </p:txBody>
      </p:sp>
      <p:sp>
        <p:nvSpPr>
          <p:cNvPr id="45058" name="Rectangle 2"/>
          <p:cNvSpPr>
            <a:spLocks noGrp="1" noChangeArrowheads="1"/>
          </p:cNvSpPr>
          <p:nvPr>
            <p:ph type="title"/>
          </p:nvPr>
        </p:nvSpPr>
        <p:spPr>
          <a:xfrm>
            <a:off x="572453" y="277813"/>
            <a:ext cx="10304145" cy="558800"/>
          </a:xfrm>
        </p:spPr>
        <p:txBody>
          <a:bodyPr/>
          <a:lstStyle/>
          <a:p>
            <a:r>
              <a:rPr lang="en-AU" sz="2000" b="1" i="1">
                <a:latin typeface="Tahoma" pitchFamily="34" charset="0"/>
              </a:rPr>
              <a:t>Bitterness. Pikria. (Noun)  (continued)</a:t>
            </a:r>
          </a:p>
        </p:txBody>
      </p:sp>
      <p:sp>
        <p:nvSpPr>
          <p:cNvPr id="45059" name="Rectangle 3"/>
          <p:cNvSpPr>
            <a:spLocks noGrp="1" noChangeArrowheads="1"/>
          </p:cNvSpPr>
          <p:nvPr>
            <p:ph type="body" idx="1"/>
          </p:nvPr>
        </p:nvSpPr>
        <p:spPr>
          <a:xfrm>
            <a:off x="586368" y="836613"/>
            <a:ext cx="10276317" cy="5472112"/>
          </a:xfrm>
        </p:spPr>
        <p:txBody>
          <a:bodyPr/>
          <a:lstStyle/>
          <a:p>
            <a:pPr lvl="2">
              <a:lnSpc>
                <a:spcPct val="90000"/>
              </a:lnSpc>
              <a:buFont typeface="Wingdings" pitchFamily="2" charset="2"/>
              <a:buNone/>
            </a:pPr>
            <a:r>
              <a:rPr lang="en-AU" sz="2400" b="1" u="sng">
                <a:latin typeface="Tahoma" pitchFamily="34" charset="0"/>
              </a:rPr>
              <a:t>Arising from our speech. There may be bitterness in the way we speak to or about other people</a:t>
            </a:r>
            <a:r>
              <a:rPr lang="en-AU" sz="2400" b="1">
                <a:latin typeface="Tahoma" pitchFamily="34" charset="0"/>
              </a:rPr>
              <a:t>. Paul warned in </a:t>
            </a:r>
            <a:r>
              <a:rPr lang="en-AU" b="1" i="1">
                <a:solidFill>
                  <a:srgbClr val="000099"/>
                </a:solidFill>
                <a:latin typeface="Tahoma" pitchFamily="34" charset="0"/>
              </a:rPr>
              <a:t>Eph 4:29  Let no </a:t>
            </a:r>
            <a:r>
              <a:rPr lang="en-AU" b="1" i="1" u="sng">
                <a:solidFill>
                  <a:srgbClr val="000099"/>
                </a:solidFill>
                <a:latin typeface="Tahoma" pitchFamily="34" charset="0"/>
              </a:rPr>
              <a:t>corrupting talk</a:t>
            </a:r>
            <a:r>
              <a:rPr lang="en-AU" b="1" i="1">
                <a:solidFill>
                  <a:srgbClr val="000099"/>
                </a:solidFill>
                <a:latin typeface="Tahoma" pitchFamily="34" charset="0"/>
              </a:rPr>
              <a:t> come out of your mouths, but only such as is good for building up, as fits the occasion, that it may give grace to those who hear. 30  And do not grieve the Holy Spirit of God, by whom you were sealed for the day of redemption.</a:t>
            </a:r>
            <a:endParaRPr lang="en-AU" b="1">
              <a:solidFill>
                <a:srgbClr val="000099"/>
              </a:solidFill>
              <a:latin typeface="Tahoma" pitchFamily="34" charset="0"/>
            </a:endParaRPr>
          </a:p>
          <a:p>
            <a:pPr lvl="2">
              <a:lnSpc>
                <a:spcPct val="90000"/>
              </a:lnSpc>
              <a:buFont typeface="Wingdings" pitchFamily="2" charset="2"/>
              <a:buNone/>
            </a:pPr>
            <a:r>
              <a:rPr lang="en-AU" sz="2400" b="1" u="sng">
                <a:latin typeface="Tahoma" pitchFamily="34" charset="0"/>
              </a:rPr>
              <a:t>How could they grieve the Spirit</a:t>
            </a:r>
            <a:r>
              <a:rPr lang="en-AU" sz="2400" b="1">
                <a:latin typeface="Tahoma" pitchFamily="34" charset="0"/>
              </a:rPr>
              <a:t>? By uttering hurtful or damaging words. </a:t>
            </a:r>
            <a:r>
              <a:rPr lang="en-AU" b="1" i="1">
                <a:solidFill>
                  <a:srgbClr val="000099"/>
                </a:solidFill>
                <a:latin typeface="Tahoma" pitchFamily="34" charset="0"/>
              </a:rPr>
              <a:t>Eph 4:31  Let all </a:t>
            </a:r>
            <a:r>
              <a:rPr lang="en-AU" b="1" i="1" u="sng">
                <a:solidFill>
                  <a:srgbClr val="000099"/>
                </a:solidFill>
                <a:latin typeface="Tahoma" pitchFamily="34" charset="0"/>
              </a:rPr>
              <a:t>bitterness</a:t>
            </a:r>
            <a:r>
              <a:rPr lang="en-AU" b="1" i="1">
                <a:solidFill>
                  <a:srgbClr val="000099"/>
                </a:solidFill>
                <a:latin typeface="Tahoma" pitchFamily="34" charset="0"/>
              </a:rPr>
              <a:t> and </a:t>
            </a:r>
            <a:r>
              <a:rPr lang="en-AU" b="1" i="1" u="sng">
                <a:solidFill>
                  <a:srgbClr val="000099"/>
                </a:solidFill>
                <a:latin typeface="Tahoma" pitchFamily="34" charset="0"/>
              </a:rPr>
              <a:t>wrath</a:t>
            </a:r>
            <a:r>
              <a:rPr lang="en-AU" b="1" i="1">
                <a:solidFill>
                  <a:srgbClr val="000099"/>
                </a:solidFill>
                <a:latin typeface="Tahoma" pitchFamily="34" charset="0"/>
              </a:rPr>
              <a:t> and </a:t>
            </a:r>
            <a:r>
              <a:rPr lang="en-AU" b="1" i="1" u="sng">
                <a:solidFill>
                  <a:srgbClr val="000099"/>
                </a:solidFill>
                <a:latin typeface="Tahoma" pitchFamily="34" charset="0"/>
              </a:rPr>
              <a:t>anger</a:t>
            </a:r>
            <a:r>
              <a:rPr lang="en-AU" b="1" i="1">
                <a:solidFill>
                  <a:srgbClr val="000099"/>
                </a:solidFill>
                <a:latin typeface="Tahoma" pitchFamily="34" charset="0"/>
              </a:rPr>
              <a:t> and </a:t>
            </a:r>
            <a:r>
              <a:rPr lang="en-AU" b="1" i="1" u="sng">
                <a:solidFill>
                  <a:srgbClr val="000099"/>
                </a:solidFill>
                <a:latin typeface="Tahoma" pitchFamily="34" charset="0"/>
              </a:rPr>
              <a:t>clamor</a:t>
            </a:r>
            <a:r>
              <a:rPr lang="en-AU" b="1" i="1">
                <a:solidFill>
                  <a:srgbClr val="000099"/>
                </a:solidFill>
                <a:latin typeface="Tahoma" pitchFamily="34" charset="0"/>
              </a:rPr>
              <a:t> and </a:t>
            </a:r>
            <a:r>
              <a:rPr lang="en-AU" b="1" i="1" u="sng">
                <a:solidFill>
                  <a:srgbClr val="000099"/>
                </a:solidFill>
                <a:latin typeface="Tahoma" pitchFamily="34" charset="0"/>
              </a:rPr>
              <a:t>slander</a:t>
            </a:r>
            <a:r>
              <a:rPr lang="en-AU" b="1" i="1">
                <a:solidFill>
                  <a:srgbClr val="000099"/>
                </a:solidFill>
                <a:latin typeface="Tahoma" pitchFamily="34" charset="0"/>
              </a:rPr>
              <a:t> be put away from you, along with all </a:t>
            </a:r>
            <a:r>
              <a:rPr lang="en-AU" b="1" i="1" u="sng">
                <a:solidFill>
                  <a:srgbClr val="000099"/>
                </a:solidFill>
                <a:latin typeface="Tahoma" pitchFamily="34" charset="0"/>
              </a:rPr>
              <a:t>malice</a:t>
            </a:r>
            <a:r>
              <a:rPr lang="en-AU" b="1" i="1">
                <a:solidFill>
                  <a:srgbClr val="000099"/>
                </a:solidFill>
                <a:latin typeface="Tahoma" pitchFamily="34" charset="0"/>
              </a:rPr>
              <a:t>. 32  Be kind to one another, tenderhearted, forgiving one another, as God in Christ forgave you.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59AF1344-C997-48D5-81B2-1EA756E284CD}" type="slidenum">
              <a:rPr lang="en-US" altLang="en-US"/>
              <a:pPr/>
              <a:t>18</a:t>
            </a:fld>
            <a:endParaRPr lang="en-US" altLang="en-US"/>
          </a:p>
        </p:txBody>
      </p:sp>
      <p:sp>
        <p:nvSpPr>
          <p:cNvPr id="48130" name="Rectangle 2"/>
          <p:cNvSpPr>
            <a:spLocks noGrp="1" noChangeArrowheads="1"/>
          </p:cNvSpPr>
          <p:nvPr>
            <p:ph type="title"/>
          </p:nvPr>
        </p:nvSpPr>
        <p:spPr>
          <a:xfrm>
            <a:off x="572453" y="277813"/>
            <a:ext cx="10304145" cy="487362"/>
          </a:xfrm>
        </p:spPr>
        <p:txBody>
          <a:bodyPr/>
          <a:lstStyle/>
          <a:p>
            <a:r>
              <a:rPr lang="en-AU" sz="2000" b="1" i="1">
                <a:latin typeface="Tahoma" pitchFamily="34" charset="0"/>
              </a:rPr>
              <a:t>Bitterness. Pikria. (Noun)  (continued)</a:t>
            </a:r>
          </a:p>
        </p:txBody>
      </p:sp>
      <p:sp>
        <p:nvSpPr>
          <p:cNvPr id="48131" name="Rectangle 3"/>
          <p:cNvSpPr>
            <a:spLocks noGrp="1" noChangeArrowheads="1"/>
          </p:cNvSpPr>
          <p:nvPr>
            <p:ph type="body" idx="1"/>
          </p:nvPr>
        </p:nvSpPr>
        <p:spPr>
          <a:xfrm>
            <a:off x="572453" y="908050"/>
            <a:ext cx="10304145" cy="5222875"/>
          </a:xfrm>
        </p:spPr>
        <p:txBody>
          <a:bodyPr/>
          <a:lstStyle/>
          <a:p>
            <a:r>
              <a:rPr lang="en-AU" sz="2800" b="1" u="sng">
                <a:latin typeface="Tahoma" pitchFamily="34" charset="0"/>
              </a:rPr>
              <a:t>Arising from being discontented and critical of others</a:t>
            </a:r>
            <a:r>
              <a:rPr lang="en-AU" sz="2800" b="1">
                <a:latin typeface="Tahoma" pitchFamily="34" charset="0"/>
              </a:rPr>
              <a:t>. </a:t>
            </a:r>
          </a:p>
          <a:p>
            <a:r>
              <a:rPr lang="en-AU" sz="2800" b="1">
                <a:latin typeface="Tahoma" pitchFamily="34" charset="0"/>
              </a:rPr>
              <a:t>Instead of striving for peace and being holy oneself we verbalise our bitterness and affect others as a result.</a:t>
            </a:r>
            <a:r>
              <a:rPr lang="en-AU" b="1">
                <a:latin typeface="Tahoma" pitchFamily="34" charset="0"/>
              </a:rPr>
              <a:t> </a:t>
            </a:r>
            <a:r>
              <a:rPr lang="en-AU" sz="2800" b="1" i="1">
                <a:solidFill>
                  <a:srgbClr val="000099"/>
                </a:solidFill>
                <a:latin typeface="Tahoma" pitchFamily="34" charset="0"/>
              </a:rPr>
              <a:t>Heb 12:14  Strive for peace with everyone, and for the holiness without which no one will see the Lord. 15 See to it that no one fails to obtain the grace of God; that no "</a:t>
            </a:r>
            <a:r>
              <a:rPr lang="en-AU" sz="2800" b="1" i="1" u="sng">
                <a:solidFill>
                  <a:srgbClr val="000099"/>
                </a:solidFill>
                <a:latin typeface="Tahoma" pitchFamily="34" charset="0"/>
              </a:rPr>
              <a:t>root of bitterness</a:t>
            </a:r>
            <a:r>
              <a:rPr lang="en-AU" sz="2800" b="1" i="1">
                <a:solidFill>
                  <a:srgbClr val="000099"/>
                </a:solidFill>
                <a:latin typeface="Tahoma" pitchFamily="34" charset="0"/>
              </a:rPr>
              <a:t>" springs up and causes trouble, and by it many become defiled</a:t>
            </a:r>
            <a:endParaRPr lang="en-US" sz="28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A829D997-82FB-4057-B7A5-DA8E1CDA487C}" type="slidenum">
              <a:rPr lang="en-US" altLang="en-US"/>
              <a:pPr/>
              <a:t>19</a:t>
            </a:fld>
            <a:endParaRPr lang="en-US" altLang="en-US"/>
          </a:p>
        </p:txBody>
      </p:sp>
      <p:sp>
        <p:nvSpPr>
          <p:cNvPr id="50178" name="Rectangle 2"/>
          <p:cNvSpPr>
            <a:spLocks noGrp="1" noChangeArrowheads="1"/>
          </p:cNvSpPr>
          <p:nvPr>
            <p:ph type="title"/>
          </p:nvPr>
        </p:nvSpPr>
        <p:spPr>
          <a:xfrm>
            <a:off x="572453" y="277813"/>
            <a:ext cx="10304145" cy="487362"/>
          </a:xfrm>
        </p:spPr>
        <p:txBody>
          <a:bodyPr/>
          <a:lstStyle/>
          <a:p>
            <a:r>
              <a:rPr lang="en-AU" sz="2000" b="1" i="1">
                <a:latin typeface="Tahoma" pitchFamily="34" charset="0"/>
              </a:rPr>
              <a:t>Bitterness. Pikria. (Noun)  (continued)</a:t>
            </a:r>
          </a:p>
        </p:txBody>
      </p:sp>
      <p:sp>
        <p:nvSpPr>
          <p:cNvPr id="50179" name="Rectangle 3"/>
          <p:cNvSpPr>
            <a:spLocks noGrp="1" noChangeArrowheads="1"/>
          </p:cNvSpPr>
          <p:nvPr>
            <p:ph type="body" idx="1"/>
          </p:nvPr>
        </p:nvSpPr>
        <p:spPr>
          <a:xfrm>
            <a:off x="572452" y="981076"/>
            <a:ext cx="10290232" cy="5400675"/>
          </a:xfrm>
        </p:spPr>
        <p:txBody>
          <a:bodyPr/>
          <a:lstStyle/>
          <a:p>
            <a:pPr>
              <a:lnSpc>
                <a:spcPct val="90000"/>
              </a:lnSpc>
            </a:pPr>
            <a:r>
              <a:rPr lang="en-AU" sz="2400" b="1" u="sng">
                <a:latin typeface="Tahoma" pitchFamily="34" charset="0"/>
              </a:rPr>
              <a:t>Arising within a marriage.</a:t>
            </a:r>
            <a:r>
              <a:rPr lang="en-AU" sz="2400" b="1">
                <a:latin typeface="Tahoma" pitchFamily="34" charset="0"/>
              </a:rPr>
              <a:t> Paul challenged Christian husbands in a time when the rights of women were not respected,</a:t>
            </a:r>
            <a:r>
              <a:rPr lang="en-AU" sz="2800" b="1">
                <a:latin typeface="Tahoma" pitchFamily="34" charset="0"/>
              </a:rPr>
              <a:t> </a:t>
            </a:r>
            <a:r>
              <a:rPr lang="en-AU" sz="2400" b="1" i="1">
                <a:solidFill>
                  <a:srgbClr val="000099"/>
                </a:solidFill>
                <a:latin typeface="Tahoma" pitchFamily="34" charset="0"/>
              </a:rPr>
              <a:t>Col 3:19. Husbands, love your wives, and do not be harsh (bitter) with them.</a:t>
            </a:r>
            <a:r>
              <a:rPr lang="en-AU" sz="2400" b="1">
                <a:solidFill>
                  <a:srgbClr val="000099"/>
                </a:solidFill>
                <a:latin typeface="Tahoma" pitchFamily="34" charset="0"/>
              </a:rPr>
              <a:t> Pikrainō, (Verb form of pikria).</a:t>
            </a:r>
          </a:p>
          <a:p>
            <a:pPr>
              <a:lnSpc>
                <a:spcPct val="90000"/>
              </a:lnSpc>
            </a:pPr>
            <a:r>
              <a:rPr lang="en-AU" sz="2400" b="1" u="sng">
                <a:latin typeface="Tahoma" pitchFamily="34" charset="0"/>
              </a:rPr>
              <a:t>From being jealous of other people</a:t>
            </a:r>
            <a:r>
              <a:rPr lang="en-AU" sz="2400" b="1">
                <a:latin typeface="Tahoma" pitchFamily="34" charset="0"/>
              </a:rPr>
              <a:t>. Or from having selfish ambitions.</a:t>
            </a:r>
            <a:r>
              <a:rPr lang="en-AU" sz="3400" b="1">
                <a:latin typeface="Tahoma" pitchFamily="34" charset="0"/>
              </a:rPr>
              <a:t> </a:t>
            </a:r>
            <a:r>
              <a:rPr lang="en-AU" sz="2400" b="1" i="1">
                <a:solidFill>
                  <a:srgbClr val="000099"/>
                </a:solidFill>
                <a:latin typeface="Tahoma" pitchFamily="34" charset="0"/>
              </a:rPr>
              <a:t>Jas 3:14  But if you have </a:t>
            </a:r>
            <a:r>
              <a:rPr lang="en-AU" sz="2400" b="1" i="1" u="sng">
                <a:solidFill>
                  <a:srgbClr val="000099"/>
                </a:solidFill>
                <a:latin typeface="Tahoma" pitchFamily="34" charset="0"/>
              </a:rPr>
              <a:t>bitter</a:t>
            </a:r>
            <a:r>
              <a:rPr lang="en-AU" sz="2400" b="1" i="1">
                <a:solidFill>
                  <a:srgbClr val="000099"/>
                </a:solidFill>
                <a:latin typeface="Tahoma" pitchFamily="34" charset="0"/>
              </a:rPr>
              <a:t> jealousy and selfish ambition in your hearts, do not boast and be false to the truth. </a:t>
            </a:r>
            <a:r>
              <a:rPr lang="en-AU" sz="2400" b="1">
                <a:latin typeface="Tahoma" pitchFamily="34" charset="0"/>
              </a:rPr>
              <a:t>(Bitter=Pikros is an adjective).</a:t>
            </a:r>
            <a:r>
              <a:rPr lang="en-AU" sz="2400" b="1" i="1">
                <a:solidFill>
                  <a:srgbClr val="000099"/>
                </a:solidFill>
                <a:latin typeface="Tahoma" pitchFamily="34" charset="0"/>
              </a:rPr>
              <a:t> </a:t>
            </a:r>
            <a:r>
              <a:rPr lang="en-US" sz="2400" b="1" i="1">
                <a:solidFill>
                  <a:srgbClr val="000099"/>
                </a:solidFill>
                <a:latin typeface="Tahoma" pitchFamily="34" charset="0"/>
              </a:rPr>
              <a:t>15  This is not the wisdom that comes down from above, but is earthly, unspiritual, demonic. 16  For where j</a:t>
            </a:r>
            <a:r>
              <a:rPr lang="en-US" sz="2400" b="1" i="1" u="sng">
                <a:solidFill>
                  <a:srgbClr val="000099"/>
                </a:solidFill>
                <a:latin typeface="Tahoma" pitchFamily="34" charset="0"/>
              </a:rPr>
              <a:t>ealousy</a:t>
            </a:r>
            <a:r>
              <a:rPr lang="en-US" sz="2400" b="1" i="1">
                <a:solidFill>
                  <a:srgbClr val="000099"/>
                </a:solidFill>
                <a:latin typeface="Tahoma" pitchFamily="34" charset="0"/>
              </a:rPr>
              <a:t> and </a:t>
            </a:r>
            <a:r>
              <a:rPr lang="en-US" sz="2400" b="1" i="1" u="sng">
                <a:solidFill>
                  <a:srgbClr val="000099"/>
                </a:solidFill>
                <a:latin typeface="Tahoma" pitchFamily="34" charset="0"/>
              </a:rPr>
              <a:t>selfish ambition</a:t>
            </a:r>
            <a:r>
              <a:rPr lang="en-US" sz="2400" b="1" i="1">
                <a:solidFill>
                  <a:srgbClr val="000099"/>
                </a:solidFill>
                <a:latin typeface="Tahoma" pitchFamily="34" charset="0"/>
              </a:rPr>
              <a:t> exist, there will be disorder and every vile practice.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5"/>
          <p:cNvSpPr>
            <a:spLocks noGrp="1"/>
          </p:cNvSpPr>
          <p:nvPr>
            <p:ph type="ftr" sz="quarter" idx="11"/>
          </p:nvPr>
        </p:nvSpPr>
        <p:spPr/>
        <p:txBody>
          <a:bodyPr/>
          <a:lstStyle/>
          <a:p>
            <a:r>
              <a:rPr lang="en-US" altLang="en-US"/>
              <a:t>Topic 2. Canon Jim Holbeck</a:t>
            </a:r>
          </a:p>
        </p:txBody>
      </p:sp>
      <p:sp>
        <p:nvSpPr>
          <p:cNvPr id="15" name="Slide Number Placeholder 6"/>
          <p:cNvSpPr>
            <a:spLocks noGrp="1"/>
          </p:cNvSpPr>
          <p:nvPr>
            <p:ph type="sldNum" sz="quarter" idx="12"/>
          </p:nvPr>
        </p:nvSpPr>
        <p:spPr/>
        <p:txBody>
          <a:bodyPr/>
          <a:lstStyle/>
          <a:p>
            <a:fld id="{F7623A13-7439-47F3-AF08-5839E3AB7F43}" type="slidenum">
              <a:rPr lang="en-US" altLang="en-US"/>
              <a:pPr/>
              <a:t>2</a:t>
            </a:fld>
            <a:endParaRPr lang="en-US" altLang="en-US"/>
          </a:p>
        </p:txBody>
      </p:sp>
      <p:sp>
        <p:nvSpPr>
          <p:cNvPr id="4098" name="Rectangle 2"/>
          <p:cNvSpPr>
            <a:spLocks noGrp="1" noChangeArrowheads="1"/>
          </p:cNvSpPr>
          <p:nvPr>
            <p:ph type="title"/>
          </p:nvPr>
        </p:nvSpPr>
        <p:spPr/>
        <p:txBody>
          <a:bodyPr/>
          <a:lstStyle/>
          <a:p>
            <a:r>
              <a:rPr lang="en-AU" b="1">
                <a:latin typeface="Comic Sans MS" pitchFamily="66" charset="0"/>
              </a:rPr>
              <a:t>The Barriers</a:t>
            </a:r>
          </a:p>
        </p:txBody>
      </p:sp>
      <p:sp>
        <p:nvSpPr>
          <p:cNvPr id="4099" name="Rectangle 3"/>
          <p:cNvSpPr>
            <a:spLocks noGrp="1" noChangeArrowheads="1"/>
          </p:cNvSpPr>
          <p:nvPr>
            <p:ph type="body" sz="half" idx="1"/>
          </p:nvPr>
        </p:nvSpPr>
        <p:spPr>
          <a:xfrm>
            <a:off x="572453" y="1125539"/>
            <a:ext cx="9841016" cy="1150937"/>
          </a:xfrm>
        </p:spPr>
        <p:txBody>
          <a:bodyPr/>
          <a:lstStyle/>
          <a:p>
            <a:pPr>
              <a:buFont typeface="Wingdings" pitchFamily="2" charset="2"/>
              <a:buNone/>
            </a:pPr>
            <a:r>
              <a:rPr lang="en-AU" sz="2400" b="1">
                <a:latin typeface="Tahoma" pitchFamily="34" charset="0"/>
              </a:rPr>
              <a:t>The barriers are like bricks preventing God’s grace and healing being received by those who maintain those attitudes</a:t>
            </a:r>
            <a:endParaRPr lang="en-US" sz="2400" b="1">
              <a:latin typeface="Tahoma" pitchFamily="34" charset="0"/>
            </a:endParaRPr>
          </a:p>
        </p:txBody>
      </p:sp>
      <p:graphicFrame>
        <p:nvGraphicFramePr>
          <p:cNvPr id="4110" name="Group 14"/>
          <p:cNvGraphicFramePr>
            <a:graphicFrameLocks noGrp="1"/>
          </p:cNvGraphicFramePr>
          <p:nvPr>
            <p:ph sz="half" idx="2"/>
          </p:nvPr>
        </p:nvGraphicFramePr>
        <p:xfrm>
          <a:off x="405487" y="2708275"/>
          <a:ext cx="10367751" cy="3278188"/>
        </p:xfrm>
        <a:graphic>
          <a:graphicData uri="http://schemas.openxmlformats.org/drawingml/2006/table">
            <a:tbl>
              <a:tblPr/>
              <a:tblGrid>
                <a:gridCol w="3456580"/>
                <a:gridCol w="3454592"/>
                <a:gridCol w="3456579"/>
              </a:tblGrid>
              <a:tr h="3278188">
                <a:tc>
                  <a:txBody>
                    <a:bodyPr/>
                    <a:lstStyle/>
                    <a:p>
                      <a:pPr marL="495300" marR="0" lvl="0" indent="-4953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600" b="1" i="0" u="none" strike="noStrike" cap="none" normalizeH="0" baseline="0" smtClean="0">
                          <a:ln>
                            <a:noFill/>
                          </a:ln>
                          <a:solidFill>
                            <a:schemeClr val="tx1"/>
                          </a:solidFill>
                          <a:effectLst/>
                          <a:latin typeface="Times New Roman" pitchFamily="18" charset="0"/>
                        </a:rPr>
                        <a:t>1. Expressing no love or compassion to others. </a:t>
                      </a:r>
                    </a:p>
                    <a:p>
                      <a:pPr marL="495300" marR="0" lvl="0" indent="-49530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600" b="1" i="0" u="none" strike="noStrike" cap="none" normalizeH="0" baseline="0" smtClean="0">
                          <a:ln>
                            <a:noFill/>
                          </a:ln>
                          <a:solidFill>
                            <a:schemeClr val="tx1"/>
                          </a:solidFill>
                          <a:effectLst/>
                          <a:latin typeface="Times New Roman" pitchFamily="18" charset="0"/>
                        </a:rPr>
                        <a:t>An inability or unwillingness to love others.</a:t>
                      </a:r>
                      <a:endParaRPr kumimoji="0" lang="en-US" sz="2600" b="1" i="0" u="none" strike="noStrike" cap="none" normalizeH="0" baseline="0" smtClean="0">
                        <a:ln>
                          <a:noFill/>
                        </a:ln>
                        <a:solidFill>
                          <a:schemeClr val="tx1"/>
                        </a:solidFill>
                        <a:effectLst/>
                        <a:latin typeface="Times New Roman" pitchFamily="18" charset="0"/>
                      </a:endParaRPr>
                    </a:p>
                  </a:txBody>
                  <a:tcPr marL="114491" marR="1144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600" b="1" i="0" u="none" strike="noStrike" cap="none" normalizeH="0" baseline="0" smtClean="0">
                          <a:ln>
                            <a:noFill/>
                          </a:ln>
                          <a:solidFill>
                            <a:schemeClr val="tx1"/>
                          </a:solidFill>
                          <a:effectLst/>
                          <a:latin typeface="Times New Roman" pitchFamily="18" charset="0"/>
                        </a:rPr>
                        <a:t>2. Harbouring Bitterness and Resentment against others</a:t>
                      </a:r>
                      <a:endParaRPr kumimoji="0" lang="en-US" sz="2600" b="1" i="0" u="none" strike="noStrike" cap="none" normalizeH="0" baseline="0" smtClean="0">
                        <a:ln>
                          <a:noFill/>
                        </a:ln>
                        <a:solidFill>
                          <a:schemeClr val="tx1"/>
                        </a:solidFill>
                        <a:effectLst/>
                        <a:latin typeface="Times New Roman" pitchFamily="18" charset="0"/>
                      </a:endParaRPr>
                    </a:p>
                  </a:txBody>
                  <a:tcPr marL="114491" marR="1144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600" b="1" i="0" u="none" strike="noStrike" cap="none" normalizeH="0" baseline="0" smtClean="0">
                          <a:ln>
                            <a:noFill/>
                          </a:ln>
                          <a:solidFill>
                            <a:schemeClr val="tx1"/>
                          </a:solidFill>
                          <a:effectLst/>
                          <a:latin typeface="Times New Roman" pitchFamily="18" charset="0"/>
                        </a:rPr>
                        <a:t>3.   Unforgiveness. An unwillingness to forgive others</a:t>
                      </a:r>
                      <a:endParaRPr kumimoji="0" lang="en-US" sz="2600" b="1" i="0" u="none" strike="noStrike" cap="none" normalizeH="0" baseline="0" smtClean="0">
                        <a:ln>
                          <a:noFill/>
                        </a:ln>
                        <a:solidFill>
                          <a:schemeClr val="tx1"/>
                        </a:solidFill>
                        <a:effectLst/>
                        <a:latin typeface="Times New Roman" pitchFamily="18" charset="0"/>
                      </a:endParaRPr>
                    </a:p>
                  </a:txBody>
                  <a:tcPr marL="114491" marR="1144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4D4B8781-1DF7-42B4-847E-81553E0BCBBA}" type="slidenum">
              <a:rPr lang="en-US" altLang="en-US"/>
              <a:pPr/>
              <a:t>20</a:t>
            </a:fld>
            <a:endParaRPr lang="en-US" altLang="en-US"/>
          </a:p>
        </p:txBody>
      </p:sp>
      <p:sp>
        <p:nvSpPr>
          <p:cNvPr id="54274" name="Rectangle 2"/>
          <p:cNvSpPr>
            <a:spLocks noGrp="1" noChangeArrowheads="1"/>
          </p:cNvSpPr>
          <p:nvPr>
            <p:ph type="title"/>
          </p:nvPr>
        </p:nvSpPr>
        <p:spPr>
          <a:xfrm>
            <a:off x="586367" y="333376"/>
            <a:ext cx="10304145" cy="574675"/>
          </a:xfrm>
        </p:spPr>
        <p:txBody>
          <a:bodyPr/>
          <a:lstStyle/>
          <a:p>
            <a:r>
              <a:rPr lang="en-AU" sz="2000" b="1" i="1">
                <a:latin typeface="Tahoma" pitchFamily="34" charset="0"/>
              </a:rPr>
              <a:t>Bitterness. Pikria. (Noun)  (continued)</a:t>
            </a:r>
          </a:p>
        </p:txBody>
      </p:sp>
      <p:sp>
        <p:nvSpPr>
          <p:cNvPr id="54275" name="Rectangle 3"/>
          <p:cNvSpPr>
            <a:spLocks noGrp="1" noChangeArrowheads="1"/>
          </p:cNvSpPr>
          <p:nvPr>
            <p:ph type="body" idx="1"/>
          </p:nvPr>
        </p:nvSpPr>
        <p:spPr>
          <a:xfrm>
            <a:off x="572453" y="1268413"/>
            <a:ext cx="10304145" cy="4862512"/>
          </a:xfrm>
        </p:spPr>
        <p:txBody>
          <a:bodyPr/>
          <a:lstStyle/>
          <a:p>
            <a:r>
              <a:rPr lang="en-AU" sz="2800" b="1">
                <a:latin typeface="Tahoma" pitchFamily="34" charset="0"/>
              </a:rPr>
              <a:t>BITTERNESS is a MASSIVE BARRIER to receiving God’s blessing and healing.</a:t>
            </a:r>
          </a:p>
          <a:p>
            <a:r>
              <a:rPr lang="en-AU" sz="2800" b="1">
                <a:latin typeface="Tahoma" pitchFamily="34" charset="0"/>
              </a:rPr>
              <a:t>How do you get rid of it? Ignore it? Excuse it? Deny it? Try to taper it down? None of these work.</a:t>
            </a:r>
          </a:p>
          <a:p>
            <a:r>
              <a:rPr lang="en-AU" sz="2800" b="1">
                <a:latin typeface="Tahoma" pitchFamily="34" charset="0"/>
              </a:rPr>
              <a:t>St Paul has a good answer for bitterness. His advice in Eph 4:31 (NIV) is </a:t>
            </a:r>
            <a:r>
              <a:rPr lang="en-AU" sz="2800" b="1" i="1" u="sng">
                <a:solidFill>
                  <a:srgbClr val="000099"/>
                </a:solidFill>
                <a:latin typeface="Tahoma" pitchFamily="34" charset="0"/>
              </a:rPr>
              <a:t>Get rid of all bitterness</a:t>
            </a:r>
            <a:r>
              <a:rPr lang="en-AU" sz="2800" b="1" i="1">
                <a:solidFill>
                  <a:srgbClr val="000099"/>
                </a:solidFill>
                <a:latin typeface="Tahoma" pitchFamily="34" charset="0"/>
              </a:rPr>
              <a:t>, rage and anger, brawling and slander, along with every form of malice.</a:t>
            </a:r>
            <a:endParaRPr lang="en-US" sz="28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24CB1645-EA59-4CF3-A66F-4E8F775D604E}" type="slidenum">
              <a:rPr lang="en-US" altLang="en-US"/>
              <a:pPr/>
              <a:t>21</a:t>
            </a:fld>
            <a:endParaRPr lang="en-US" altLang="en-US"/>
          </a:p>
        </p:txBody>
      </p:sp>
      <p:sp>
        <p:nvSpPr>
          <p:cNvPr id="59394" name="Rectangle 2"/>
          <p:cNvSpPr>
            <a:spLocks noGrp="1" noChangeArrowheads="1"/>
          </p:cNvSpPr>
          <p:nvPr>
            <p:ph type="title"/>
          </p:nvPr>
        </p:nvSpPr>
        <p:spPr>
          <a:xfrm>
            <a:off x="405487" y="260351"/>
            <a:ext cx="10304145" cy="576263"/>
          </a:xfrm>
        </p:spPr>
        <p:txBody>
          <a:bodyPr/>
          <a:lstStyle/>
          <a:p>
            <a:r>
              <a:rPr lang="en-AU" b="1">
                <a:latin typeface="Times New Roman" pitchFamily="18" charset="0"/>
              </a:rPr>
              <a:t>Resentment</a:t>
            </a:r>
          </a:p>
        </p:txBody>
      </p:sp>
      <p:sp>
        <p:nvSpPr>
          <p:cNvPr id="59395" name="Rectangle 3"/>
          <p:cNvSpPr>
            <a:spLocks noGrp="1" noChangeArrowheads="1"/>
          </p:cNvSpPr>
          <p:nvPr>
            <p:ph type="body" idx="1"/>
          </p:nvPr>
        </p:nvSpPr>
        <p:spPr>
          <a:xfrm>
            <a:off x="572453" y="981075"/>
            <a:ext cx="10304145" cy="5149850"/>
          </a:xfrm>
        </p:spPr>
        <p:txBody>
          <a:bodyPr/>
          <a:lstStyle/>
          <a:p>
            <a:pPr>
              <a:lnSpc>
                <a:spcPct val="90000"/>
              </a:lnSpc>
            </a:pPr>
            <a:r>
              <a:rPr lang="en-AU" sz="2400" b="1">
                <a:latin typeface="Tahoma" pitchFamily="34" charset="0"/>
              </a:rPr>
              <a:t>There are few references in the Bible to “resentment” as such but it can describe someone who has been ignored or rejected and who keeps on thinking about how badly they were treated. It is an inner “smouldering.” </a:t>
            </a:r>
          </a:p>
          <a:p>
            <a:pPr>
              <a:lnSpc>
                <a:spcPct val="90000"/>
              </a:lnSpc>
            </a:pPr>
            <a:r>
              <a:rPr lang="en-AU" sz="2400" b="1">
                <a:latin typeface="Tahoma" pitchFamily="34" charset="0"/>
              </a:rPr>
              <a:t>King Ahab was resentful when Naboth refused to give or sell his vineyard to him, </a:t>
            </a:r>
            <a:r>
              <a:rPr lang="en-AU" sz="2400" b="1">
                <a:solidFill>
                  <a:srgbClr val="000099"/>
                </a:solidFill>
                <a:latin typeface="Tahoma" pitchFamily="34" charset="0"/>
              </a:rPr>
              <a:t>1 Kings 21:4, </a:t>
            </a:r>
            <a:r>
              <a:rPr lang="en-AU" sz="2400" b="1" i="1">
                <a:solidFill>
                  <a:srgbClr val="000099"/>
                </a:solidFill>
                <a:latin typeface="Tahoma" pitchFamily="34" charset="0"/>
              </a:rPr>
              <a:t>Ahab went home </a:t>
            </a:r>
            <a:r>
              <a:rPr lang="en-AU" sz="2400" b="1" i="1" u="sng">
                <a:solidFill>
                  <a:srgbClr val="000099"/>
                </a:solidFill>
                <a:latin typeface="Tahoma" pitchFamily="34" charset="0"/>
              </a:rPr>
              <a:t>resentful </a:t>
            </a:r>
            <a:r>
              <a:rPr lang="en-AU" sz="2400" b="1" i="1">
                <a:solidFill>
                  <a:srgbClr val="000099"/>
                </a:solidFill>
                <a:latin typeface="Tahoma" pitchFamily="34" charset="0"/>
              </a:rPr>
              <a:t>and sullen because of what Naboth the Jezreelite had said to him; for he had said, "I will not give you my ancestral inheritance." He lay down on his bed, turned away his face, and would not eat.</a:t>
            </a:r>
            <a:r>
              <a:rPr lang="en-AU" sz="2400" b="1" i="1">
                <a:latin typeface="Tahoma" pitchFamily="34" charset="0"/>
              </a:rPr>
              <a:t> </a:t>
            </a:r>
          </a:p>
          <a:p>
            <a:pPr>
              <a:lnSpc>
                <a:spcPct val="90000"/>
              </a:lnSpc>
            </a:pPr>
            <a:r>
              <a:rPr lang="en-AU" sz="2400" b="1">
                <a:latin typeface="Tahoma" pitchFamily="34" charset="0"/>
              </a:rPr>
              <a:t>His wife Jezebel responded to his resentment by having Naboth falsely accused and put to death to enable Ahab to claim the vineyard.</a:t>
            </a:r>
            <a:endParaRPr lang="en-US" sz="2400" b="1">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B0A746A6-06FF-4106-A49D-B2B62EAE435C}" type="slidenum">
              <a:rPr lang="en-US" altLang="en-US"/>
              <a:pPr/>
              <a:t>22</a:t>
            </a:fld>
            <a:endParaRPr lang="en-US" altLang="en-US"/>
          </a:p>
        </p:txBody>
      </p:sp>
      <p:sp>
        <p:nvSpPr>
          <p:cNvPr id="61442" name="Rectangle 2"/>
          <p:cNvSpPr>
            <a:spLocks noGrp="1" noChangeArrowheads="1"/>
          </p:cNvSpPr>
          <p:nvPr>
            <p:ph type="title"/>
          </p:nvPr>
        </p:nvSpPr>
        <p:spPr>
          <a:xfrm>
            <a:off x="494934" y="260351"/>
            <a:ext cx="10304145" cy="576263"/>
          </a:xfrm>
        </p:spPr>
        <p:txBody>
          <a:bodyPr/>
          <a:lstStyle/>
          <a:p>
            <a:r>
              <a:rPr lang="en-AU" sz="2400" b="1">
                <a:latin typeface="Times New Roman" pitchFamily="18" charset="0"/>
              </a:rPr>
              <a:t> </a:t>
            </a:r>
            <a:r>
              <a:rPr lang="en-AU" sz="2400" b="1" i="1">
                <a:latin typeface="Times New Roman" pitchFamily="18" charset="0"/>
              </a:rPr>
              <a:t>Resentment (continued)</a:t>
            </a:r>
          </a:p>
        </p:txBody>
      </p:sp>
      <p:sp>
        <p:nvSpPr>
          <p:cNvPr id="61443" name="Rectangle 3"/>
          <p:cNvSpPr>
            <a:spLocks noGrp="1" noChangeArrowheads="1"/>
          </p:cNvSpPr>
          <p:nvPr>
            <p:ph type="body" idx="1"/>
          </p:nvPr>
        </p:nvSpPr>
        <p:spPr>
          <a:xfrm>
            <a:off x="572453" y="1268413"/>
            <a:ext cx="10304145" cy="4862512"/>
          </a:xfrm>
        </p:spPr>
        <p:txBody>
          <a:bodyPr/>
          <a:lstStyle/>
          <a:p>
            <a:pPr>
              <a:lnSpc>
                <a:spcPct val="90000"/>
              </a:lnSpc>
            </a:pPr>
            <a:r>
              <a:rPr lang="en-AU" sz="2600" b="1">
                <a:latin typeface="Tahoma" pitchFamily="34" charset="0"/>
              </a:rPr>
              <a:t>In 1 Cor 13:5  Paul describes love in this way, </a:t>
            </a:r>
            <a:r>
              <a:rPr lang="en-AU" sz="2400" b="1" i="1">
                <a:solidFill>
                  <a:srgbClr val="000099"/>
                </a:solidFill>
                <a:latin typeface="Tahoma" pitchFamily="34" charset="0"/>
              </a:rPr>
              <a:t>It does not insist on its own way; it is not irritable or </a:t>
            </a:r>
            <a:r>
              <a:rPr lang="en-AU" sz="2400" b="1" i="1" u="sng">
                <a:solidFill>
                  <a:srgbClr val="000099"/>
                </a:solidFill>
                <a:latin typeface="Tahoma" pitchFamily="34" charset="0"/>
              </a:rPr>
              <a:t>resentful </a:t>
            </a:r>
            <a:r>
              <a:rPr lang="en-AU" sz="2400" b="1" i="1">
                <a:solidFill>
                  <a:srgbClr val="000099"/>
                </a:solidFill>
                <a:latin typeface="Tahoma" pitchFamily="34" charset="0"/>
              </a:rPr>
              <a:t>(ESV). </a:t>
            </a:r>
            <a:r>
              <a:rPr lang="en-AU" sz="2400" b="1">
                <a:solidFill>
                  <a:srgbClr val="000099"/>
                </a:solidFill>
                <a:latin typeface="Tahoma" pitchFamily="34" charset="0"/>
              </a:rPr>
              <a:t> </a:t>
            </a:r>
          </a:p>
          <a:p>
            <a:pPr>
              <a:lnSpc>
                <a:spcPct val="90000"/>
              </a:lnSpc>
            </a:pPr>
            <a:r>
              <a:rPr lang="en-AU" sz="2600" b="1">
                <a:latin typeface="Tahoma" pitchFamily="34" charset="0"/>
              </a:rPr>
              <a:t>The word for </a:t>
            </a:r>
            <a:r>
              <a:rPr lang="en-AU" sz="2600" b="1" i="1">
                <a:solidFill>
                  <a:srgbClr val="000099"/>
                </a:solidFill>
                <a:latin typeface="Tahoma" pitchFamily="34" charset="0"/>
              </a:rPr>
              <a:t>“resentful”</a:t>
            </a:r>
            <a:r>
              <a:rPr lang="en-AU" sz="2600" b="1">
                <a:latin typeface="Tahoma" pitchFamily="34" charset="0"/>
              </a:rPr>
              <a:t> literally means, </a:t>
            </a:r>
            <a:r>
              <a:rPr lang="en-AU" sz="2600" b="1" i="1">
                <a:solidFill>
                  <a:srgbClr val="000099"/>
                </a:solidFill>
                <a:latin typeface="Tahoma" pitchFamily="34" charset="0"/>
              </a:rPr>
              <a:t>“thinking about the evil”.  </a:t>
            </a:r>
          </a:p>
          <a:p>
            <a:pPr>
              <a:lnSpc>
                <a:spcPct val="90000"/>
              </a:lnSpc>
            </a:pPr>
            <a:r>
              <a:rPr lang="en-AU" sz="2600" b="1">
                <a:latin typeface="Tahoma" pitchFamily="34" charset="0"/>
              </a:rPr>
              <a:t>Love then means </a:t>
            </a:r>
            <a:r>
              <a:rPr lang="en-AU" sz="2600" b="1" u="sng">
                <a:latin typeface="Tahoma" pitchFamily="34" charset="0"/>
              </a:rPr>
              <a:t>not</a:t>
            </a:r>
            <a:r>
              <a:rPr lang="en-AU" sz="2600" b="1">
                <a:latin typeface="Tahoma" pitchFamily="34" charset="0"/>
              </a:rPr>
              <a:t> focussing on the evil which had been directed towards oneself but letting it go. </a:t>
            </a:r>
          </a:p>
          <a:p>
            <a:pPr>
              <a:lnSpc>
                <a:spcPct val="90000"/>
              </a:lnSpc>
            </a:pPr>
            <a:r>
              <a:rPr lang="en-AU" sz="2600" b="1">
                <a:latin typeface="Tahoma" pitchFamily="34" charset="0"/>
              </a:rPr>
              <a:t>Resentment is closely allied to unforgiveness. It can go from a person when they get round to forgiving the person with whom they are angry.  </a:t>
            </a:r>
            <a:endParaRPr lang="en-US" sz="2600" b="1">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CD88A0F9-C942-4B80-BBE9-0489630DDF47}" type="slidenum">
              <a:rPr lang="en-US" altLang="en-US"/>
              <a:pPr/>
              <a:t>23</a:t>
            </a:fld>
            <a:endParaRPr lang="en-US" altLang="en-US"/>
          </a:p>
        </p:txBody>
      </p:sp>
      <p:sp>
        <p:nvSpPr>
          <p:cNvPr id="63490" name="Rectangle 2"/>
          <p:cNvSpPr>
            <a:spLocks noGrp="1" noChangeArrowheads="1"/>
          </p:cNvSpPr>
          <p:nvPr>
            <p:ph type="title"/>
          </p:nvPr>
        </p:nvSpPr>
        <p:spPr>
          <a:xfrm>
            <a:off x="572453" y="277813"/>
            <a:ext cx="10304145" cy="487362"/>
          </a:xfrm>
        </p:spPr>
        <p:txBody>
          <a:bodyPr/>
          <a:lstStyle/>
          <a:p>
            <a:r>
              <a:rPr lang="en-AU" sz="2400" b="1" i="1">
                <a:latin typeface="Times New Roman" pitchFamily="18" charset="0"/>
              </a:rPr>
              <a:t>Resentment (continued)</a:t>
            </a:r>
          </a:p>
        </p:txBody>
      </p:sp>
      <p:sp>
        <p:nvSpPr>
          <p:cNvPr id="63491" name="Rectangle 3"/>
          <p:cNvSpPr>
            <a:spLocks noGrp="1" noChangeArrowheads="1"/>
          </p:cNvSpPr>
          <p:nvPr>
            <p:ph type="body" idx="1"/>
          </p:nvPr>
        </p:nvSpPr>
        <p:spPr>
          <a:xfrm>
            <a:off x="572453" y="981075"/>
            <a:ext cx="10304145" cy="5149850"/>
          </a:xfrm>
        </p:spPr>
        <p:txBody>
          <a:bodyPr/>
          <a:lstStyle/>
          <a:p>
            <a:pPr>
              <a:lnSpc>
                <a:spcPct val="90000"/>
              </a:lnSpc>
            </a:pPr>
            <a:r>
              <a:rPr lang="en-AU" sz="2600" b="1">
                <a:latin typeface="Tahoma" pitchFamily="34" charset="0"/>
              </a:rPr>
              <a:t>If we are </a:t>
            </a:r>
            <a:r>
              <a:rPr lang="en-AU" sz="2600" b="1" u="sng">
                <a:latin typeface="Tahoma" pitchFamily="34" charset="0"/>
              </a:rPr>
              <a:t>RESENTFUL AGAINST GOD</a:t>
            </a:r>
            <a:r>
              <a:rPr lang="en-AU" sz="2600" b="1">
                <a:latin typeface="Tahoma" pitchFamily="34" charset="0"/>
              </a:rPr>
              <a:t> then that must cease. </a:t>
            </a:r>
          </a:p>
          <a:p>
            <a:pPr>
              <a:lnSpc>
                <a:spcPct val="90000"/>
              </a:lnSpc>
            </a:pPr>
            <a:r>
              <a:rPr lang="en-AU" sz="2600" b="1">
                <a:latin typeface="Tahoma" pitchFamily="34" charset="0"/>
              </a:rPr>
              <a:t>God will never ask us to forgive Him, for He as the judge of all the earth never does anything wrong. </a:t>
            </a:r>
          </a:p>
          <a:p>
            <a:pPr>
              <a:lnSpc>
                <a:spcPct val="90000"/>
              </a:lnSpc>
            </a:pPr>
            <a:r>
              <a:rPr lang="en-AU" sz="2600" b="1">
                <a:latin typeface="Tahoma" pitchFamily="34" charset="0"/>
              </a:rPr>
              <a:t>Instead we need to ask God to forgive us for holding resentment against Him.</a:t>
            </a:r>
          </a:p>
          <a:p>
            <a:pPr>
              <a:lnSpc>
                <a:spcPct val="90000"/>
              </a:lnSpc>
              <a:buFont typeface="Wingdings" pitchFamily="2" charset="2"/>
              <a:buNone/>
            </a:pPr>
            <a:endParaRPr lang="en-AU" sz="2600" b="1">
              <a:latin typeface="Tahoma" pitchFamily="34" charset="0"/>
            </a:endParaRPr>
          </a:p>
          <a:p>
            <a:pPr>
              <a:lnSpc>
                <a:spcPct val="90000"/>
              </a:lnSpc>
            </a:pPr>
            <a:r>
              <a:rPr lang="en-AU" sz="2600" b="1">
                <a:latin typeface="Tahoma" pitchFamily="34" charset="0"/>
              </a:rPr>
              <a:t>If we are </a:t>
            </a:r>
            <a:r>
              <a:rPr lang="en-AU" sz="2600" b="1" u="sng">
                <a:latin typeface="Tahoma" pitchFamily="34" charset="0"/>
              </a:rPr>
              <a:t>RESENTFUL AGAINST OTHERS</a:t>
            </a:r>
            <a:r>
              <a:rPr lang="en-AU" sz="2600" b="1">
                <a:latin typeface="Tahoma" pitchFamily="34" charset="0"/>
              </a:rPr>
              <a:t> then that too has to cease. </a:t>
            </a:r>
          </a:p>
          <a:p>
            <a:pPr>
              <a:lnSpc>
                <a:spcPct val="90000"/>
              </a:lnSpc>
            </a:pPr>
            <a:r>
              <a:rPr lang="en-AU" sz="2600" b="1">
                <a:latin typeface="Tahoma" pitchFamily="34" charset="0"/>
              </a:rPr>
              <a:t>We are to forgive and to let go, rather than refusing to forgive and deliberately holding on to the resentment.</a:t>
            </a:r>
            <a:endParaRPr lang="en-US" sz="2600" b="1">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US"/>
              <a:t>Topic 2. Canon Jim Holbeck</a:t>
            </a:r>
          </a:p>
        </p:txBody>
      </p:sp>
      <p:sp>
        <p:nvSpPr>
          <p:cNvPr id="4" name="Slide Number Placeholder 5"/>
          <p:cNvSpPr>
            <a:spLocks noGrp="1"/>
          </p:cNvSpPr>
          <p:nvPr>
            <p:ph type="sldNum" sz="quarter" idx="12"/>
          </p:nvPr>
        </p:nvSpPr>
        <p:spPr/>
        <p:txBody>
          <a:bodyPr/>
          <a:lstStyle/>
          <a:p>
            <a:fld id="{473C3989-758F-4AB6-916D-1A776483D94F}" type="slidenum">
              <a:rPr lang="en-US"/>
              <a:pPr/>
              <a:t>24</a:t>
            </a:fld>
            <a:endParaRPr lang="en-US"/>
          </a:p>
        </p:txBody>
      </p:sp>
      <p:sp>
        <p:nvSpPr>
          <p:cNvPr id="67586" name="Rectangle 2"/>
          <p:cNvSpPr>
            <a:spLocks noGrp="1" noChangeArrowheads="1"/>
          </p:cNvSpPr>
          <p:nvPr>
            <p:ph type="title"/>
          </p:nvPr>
        </p:nvSpPr>
        <p:spPr>
          <a:xfrm>
            <a:off x="494934" y="1628775"/>
            <a:ext cx="10471110" cy="3168650"/>
          </a:xfrm>
        </p:spPr>
        <p:txBody>
          <a:bodyPr/>
          <a:lstStyle/>
          <a:p>
            <a:r>
              <a:rPr lang="en-AU">
                <a:solidFill>
                  <a:schemeClr val="tx1"/>
                </a:solidFill>
                <a:latin typeface="Tahoma" pitchFamily="34" charset="0"/>
              </a:rPr>
              <a:t>3).  	UNFORGIVENESS</a:t>
            </a:r>
            <a:br>
              <a:rPr lang="en-AU">
                <a:solidFill>
                  <a:schemeClr val="tx1"/>
                </a:solidFill>
                <a:latin typeface="Tahoma" pitchFamily="34" charset="0"/>
              </a:rPr>
            </a:br>
            <a:r>
              <a:rPr lang="en-AU">
                <a:solidFill>
                  <a:schemeClr val="tx1"/>
                </a:solidFill>
                <a:latin typeface="Tahoma" pitchFamily="34" charset="0"/>
              </a:rPr>
              <a:t>  </a:t>
            </a:r>
            <a:br>
              <a:rPr lang="en-AU">
                <a:solidFill>
                  <a:schemeClr val="tx1"/>
                </a:solidFill>
                <a:latin typeface="Tahoma" pitchFamily="34" charset="0"/>
              </a:rPr>
            </a:br>
            <a:r>
              <a:rPr lang="en-AU">
                <a:solidFill>
                  <a:schemeClr val="tx1"/>
                </a:solidFill>
                <a:latin typeface="Tahoma" pitchFamily="34" charset="0"/>
              </a:rPr>
              <a:t>AN UNWILLINGNESS TO FORGIVE OTHERS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2811B8BF-A781-47F7-9A7C-C042B252CEC9}" type="slidenum">
              <a:rPr lang="en-US" altLang="en-US"/>
              <a:pPr/>
              <a:t>25</a:t>
            </a:fld>
            <a:endParaRPr lang="en-US" altLang="en-US"/>
          </a:p>
        </p:txBody>
      </p:sp>
      <p:sp>
        <p:nvSpPr>
          <p:cNvPr id="68610" name="Rectangle 2"/>
          <p:cNvSpPr>
            <a:spLocks noGrp="1" noChangeArrowheads="1"/>
          </p:cNvSpPr>
          <p:nvPr>
            <p:ph type="title"/>
          </p:nvPr>
        </p:nvSpPr>
        <p:spPr>
          <a:xfrm>
            <a:off x="572453" y="277813"/>
            <a:ext cx="10304145" cy="703262"/>
          </a:xfrm>
        </p:spPr>
        <p:txBody>
          <a:bodyPr/>
          <a:lstStyle/>
          <a:p>
            <a:r>
              <a:rPr lang="en-AU" sz="2000">
                <a:solidFill>
                  <a:schemeClr val="tx1"/>
                </a:solidFill>
                <a:latin typeface="Tahoma" pitchFamily="34" charset="0"/>
              </a:rPr>
              <a:t>3).  	UNFORGIVENESS. AN UNWILLINGNESS TO FORGIVE OTHERS</a:t>
            </a:r>
            <a:br>
              <a:rPr lang="en-AU" sz="2000">
                <a:solidFill>
                  <a:schemeClr val="tx1"/>
                </a:solidFill>
                <a:latin typeface="Tahoma" pitchFamily="34" charset="0"/>
              </a:rPr>
            </a:br>
            <a:r>
              <a:rPr lang="en-AU" sz="2000">
                <a:solidFill>
                  <a:schemeClr val="tx1"/>
                </a:solidFill>
                <a:latin typeface="Tahoma" pitchFamily="34" charset="0"/>
              </a:rPr>
              <a:t>(continued)</a:t>
            </a:r>
          </a:p>
        </p:txBody>
      </p:sp>
      <p:sp>
        <p:nvSpPr>
          <p:cNvPr id="68611" name="Rectangle 3"/>
          <p:cNvSpPr>
            <a:spLocks noGrp="1" noChangeArrowheads="1"/>
          </p:cNvSpPr>
          <p:nvPr>
            <p:ph type="body" idx="1"/>
          </p:nvPr>
        </p:nvSpPr>
        <p:spPr>
          <a:xfrm>
            <a:off x="572453" y="1125538"/>
            <a:ext cx="10304145" cy="5005387"/>
          </a:xfrm>
        </p:spPr>
        <p:txBody>
          <a:bodyPr/>
          <a:lstStyle/>
          <a:p>
            <a:pPr>
              <a:lnSpc>
                <a:spcPct val="90000"/>
              </a:lnSpc>
            </a:pPr>
            <a:r>
              <a:rPr lang="en-AU" sz="2800" b="1">
                <a:latin typeface="Tahoma" pitchFamily="34" charset="0"/>
              </a:rPr>
              <a:t>We all need to experience the release of </a:t>
            </a:r>
            <a:r>
              <a:rPr lang="en-AU" sz="2800" b="1" u="sng">
                <a:latin typeface="Tahoma" pitchFamily="34" charset="0"/>
              </a:rPr>
              <a:t>being forgiven by God</a:t>
            </a:r>
            <a:r>
              <a:rPr lang="en-AU" sz="2800" b="1">
                <a:latin typeface="Tahoma" pitchFamily="34" charset="0"/>
              </a:rPr>
              <a:t>.</a:t>
            </a:r>
          </a:p>
          <a:p>
            <a:pPr>
              <a:lnSpc>
                <a:spcPct val="90000"/>
              </a:lnSpc>
            </a:pPr>
            <a:r>
              <a:rPr lang="en-AU" sz="2800" b="1">
                <a:latin typeface="Tahoma" pitchFamily="34" charset="0"/>
              </a:rPr>
              <a:t>We also need to know the release that comes as we actually </a:t>
            </a:r>
            <a:r>
              <a:rPr lang="en-AU" sz="2800" b="1" u="sng">
                <a:latin typeface="Tahoma" pitchFamily="34" charset="0"/>
              </a:rPr>
              <a:t>forgive other people</a:t>
            </a:r>
            <a:r>
              <a:rPr lang="en-AU" sz="2800" b="1">
                <a:latin typeface="Tahoma" pitchFamily="34" charset="0"/>
              </a:rPr>
              <a:t>. </a:t>
            </a:r>
          </a:p>
          <a:p>
            <a:pPr>
              <a:lnSpc>
                <a:spcPct val="90000"/>
              </a:lnSpc>
            </a:pPr>
            <a:r>
              <a:rPr lang="en-AU" sz="2800" b="1">
                <a:latin typeface="Tahoma" pitchFamily="34" charset="0"/>
              </a:rPr>
              <a:t>Forgiveness is not an option. </a:t>
            </a:r>
          </a:p>
          <a:p>
            <a:pPr>
              <a:lnSpc>
                <a:spcPct val="90000"/>
              </a:lnSpc>
            </a:pPr>
            <a:r>
              <a:rPr lang="en-AU" sz="2800" b="1">
                <a:latin typeface="Tahoma" pitchFamily="34" charset="0"/>
              </a:rPr>
              <a:t>It is a command from God Himself and to hold on to unforgiveness is to remain outside His revealed will for us. </a:t>
            </a:r>
          </a:p>
          <a:p>
            <a:pPr>
              <a:lnSpc>
                <a:spcPct val="90000"/>
              </a:lnSpc>
            </a:pPr>
            <a:r>
              <a:rPr lang="en-AU" sz="2800" b="1">
                <a:latin typeface="Tahoma" pitchFamily="34" charset="0"/>
              </a:rPr>
              <a:t>That has consequences for every part of our lives, physically, emotionally and spiritually.</a:t>
            </a:r>
            <a:endParaRPr lang="en-US" sz="2800" b="1">
              <a:latin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95E2C0F2-915A-4C5D-99F3-B360C3FCD9CD}" type="slidenum">
              <a:rPr lang="en-US" altLang="en-US"/>
              <a:pPr/>
              <a:t>26</a:t>
            </a:fld>
            <a:endParaRPr lang="en-US" altLang="en-US"/>
          </a:p>
        </p:txBody>
      </p:sp>
      <p:sp>
        <p:nvSpPr>
          <p:cNvPr id="70658" name="Rectangle 2"/>
          <p:cNvSpPr>
            <a:spLocks noGrp="1" noChangeArrowheads="1"/>
          </p:cNvSpPr>
          <p:nvPr>
            <p:ph type="title"/>
          </p:nvPr>
        </p:nvSpPr>
        <p:spPr>
          <a:xfrm>
            <a:off x="572453" y="277813"/>
            <a:ext cx="10304145" cy="558800"/>
          </a:xfrm>
        </p:spPr>
        <p:txBody>
          <a:bodyPr/>
          <a:lstStyle/>
          <a:p>
            <a:r>
              <a:rPr lang="en-AU" sz="2800" b="1">
                <a:latin typeface="Tahoma" pitchFamily="34" charset="0"/>
              </a:rPr>
              <a:t>The dangers of unforgiveness</a:t>
            </a:r>
          </a:p>
        </p:txBody>
      </p:sp>
      <p:sp>
        <p:nvSpPr>
          <p:cNvPr id="70659" name="Rectangle 3"/>
          <p:cNvSpPr>
            <a:spLocks noGrp="1" noChangeArrowheads="1"/>
          </p:cNvSpPr>
          <p:nvPr>
            <p:ph type="body" idx="1"/>
          </p:nvPr>
        </p:nvSpPr>
        <p:spPr>
          <a:xfrm>
            <a:off x="572453" y="908050"/>
            <a:ext cx="10304145" cy="5222875"/>
          </a:xfrm>
        </p:spPr>
        <p:txBody>
          <a:bodyPr/>
          <a:lstStyle/>
          <a:p>
            <a:pPr>
              <a:lnSpc>
                <a:spcPct val="80000"/>
              </a:lnSpc>
            </a:pPr>
            <a:r>
              <a:rPr lang="en-AU" sz="2800" b="1">
                <a:latin typeface="Tahoma" pitchFamily="34" charset="0"/>
              </a:rPr>
              <a:t>Jesus taught about the dangers of unforgiveness in the “Parable of the Unforgiving Servant. </a:t>
            </a:r>
          </a:p>
          <a:p>
            <a:pPr>
              <a:lnSpc>
                <a:spcPct val="80000"/>
              </a:lnSpc>
            </a:pPr>
            <a:r>
              <a:rPr lang="en-AU" sz="2800" b="1">
                <a:latin typeface="Tahoma" pitchFamily="34" charset="0"/>
              </a:rPr>
              <a:t>True forgiveness as seen in the Master had </a:t>
            </a:r>
            <a:r>
              <a:rPr lang="en-AU" sz="2400" b="1">
                <a:latin typeface="Tahoma" pitchFamily="34" charset="0"/>
              </a:rPr>
              <a:t>3 main elements. </a:t>
            </a:r>
          </a:p>
          <a:p>
            <a:pPr lvl="1">
              <a:lnSpc>
                <a:spcPct val="80000"/>
              </a:lnSpc>
            </a:pPr>
            <a:r>
              <a:rPr lang="en-AU" sz="2000" b="1">
                <a:latin typeface="Tahoma" pitchFamily="34" charset="0"/>
              </a:rPr>
              <a:t>a) a decision to show mercy, </a:t>
            </a:r>
          </a:p>
          <a:p>
            <a:pPr lvl="1">
              <a:lnSpc>
                <a:spcPct val="80000"/>
              </a:lnSpc>
            </a:pPr>
            <a:r>
              <a:rPr lang="en-AU" sz="2000" b="1">
                <a:latin typeface="Tahoma" pitchFamily="34" charset="0"/>
              </a:rPr>
              <a:t>b) cancelling the debt owed and </a:t>
            </a:r>
          </a:p>
          <a:p>
            <a:pPr lvl="1">
              <a:lnSpc>
                <a:spcPct val="80000"/>
              </a:lnSpc>
            </a:pPr>
            <a:r>
              <a:rPr lang="en-AU" sz="2000" b="1">
                <a:latin typeface="Tahoma" pitchFamily="34" charset="0"/>
              </a:rPr>
              <a:t>c) letting the sinner go free.  </a:t>
            </a:r>
          </a:p>
          <a:p>
            <a:pPr>
              <a:lnSpc>
                <a:spcPct val="80000"/>
              </a:lnSpc>
            </a:pPr>
            <a:r>
              <a:rPr lang="en-AU" sz="2800" b="1">
                <a:latin typeface="Tahoma" pitchFamily="34" charset="0"/>
              </a:rPr>
              <a:t>The unmerciful servant refused to do any of these.</a:t>
            </a:r>
          </a:p>
          <a:p>
            <a:pPr>
              <a:lnSpc>
                <a:spcPct val="80000"/>
              </a:lnSpc>
            </a:pPr>
            <a:r>
              <a:rPr lang="en-AU" sz="2800" b="1">
                <a:latin typeface="Tahoma" pitchFamily="34" charset="0"/>
              </a:rPr>
              <a:t> Jesus said that the unforgiving servant was </a:t>
            </a:r>
            <a:r>
              <a:rPr lang="en-AU" sz="2400" b="1" i="1">
                <a:solidFill>
                  <a:srgbClr val="000099"/>
                </a:solidFill>
                <a:latin typeface="Tahoma" pitchFamily="34" charset="0"/>
              </a:rPr>
              <a:t>“handed over to the jailers to be tortured”. </a:t>
            </a:r>
          </a:p>
          <a:p>
            <a:pPr>
              <a:lnSpc>
                <a:spcPct val="80000"/>
              </a:lnSpc>
            </a:pPr>
            <a:r>
              <a:rPr lang="en-AU" sz="2800" b="1">
                <a:latin typeface="Tahoma" pitchFamily="34" charset="0"/>
              </a:rPr>
              <a:t>When people refuse to forgive they expose themselves to “self-inflicted” torture.  </a:t>
            </a:r>
            <a:endParaRPr lang="en-US" sz="2800" b="1">
              <a:latin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98AEDB88-032B-4399-9D2C-9F714593EBD0}" type="slidenum">
              <a:rPr lang="en-US" altLang="en-US"/>
              <a:pPr/>
              <a:t>27</a:t>
            </a:fld>
            <a:endParaRPr lang="en-US" altLang="en-US"/>
          </a:p>
        </p:txBody>
      </p:sp>
      <p:sp>
        <p:nvSpPr>
          <p:cNvPr id="73730" name="Rectangle 2"/>
          <p:cNvSpPr>
            <a:spLocks noGrp="1" noChangeArrowheads="1"/>
          </p:cNvSpPr>
          <p:nvPr>
            <p:ph type="title"/>
          </p:nvPr>
        </p:nvSpPr>
        <p:spPr/>
        <p:txBody>
          <a:bodyPr/>
          <a:lstStyle/>
          <a:p>
            <a:r>
              <a:rPr lang="en-AU" sz="3600" b="1" u="sng">
                <a:latin typeface="Tahoma" pitchFamily="34" charset="0"/>
              </a:rPr>
              <a:t>What it means to forgive</a:t>
            </a:r>
            <a:r>
              <a:rPr lang="en-AU">
                <a:latin typeface="Times New Roman" pitchFamily="18" charset="0"/>
              </a:rPr>
              <a:t> </a:t>
            </a:r>
          </a:p>
        </p:txBody>
      </p:sp>
      <p:sp>
        <p:nvSpPr>
          <p:cNvPr id="73731" name="Rectangle 3"/>
          <p:cNvSpPr>
            <a:spLocks noGrp="1" noChangeArrowheads="1"/>
          </p:cNvSpPr>
          <p:nvPr>
            <p:ph type="body" idx="1"/>
          </p:nvPr>
        </p:nvSpPr>
        <p:spPr>
          <a:xfrm>
            <a:off x="572452" y="1600201"/>
            <a:ext cx="10290232" cy="4492625"/>
          </a:xfrm>
        </p:spPr>
        <p:txBody>
          <a:bodyPr/>
          <a:lstStyle/>
          <a:p>
            <a:pPr lvl="2">
              <a:buFont typeface="Wingdings" pitchFamily="2" charset="2"/>
              <a:buNone/>
            </a:pPr>
            <a:r>
              <a:rPr lang="en-US" sz="2400" b="1">
                <a:latin typeface="Tahoma" pitchFamily="34" charset="0"/>
              </a:rPr>
              <a:t>The New Testament words for “forgive” indicate that forgiveness brings freedom and release to those who do it. There are three main words for “forgive”.</a:t>
            </a:r>
          </a:p>
          <a:p>
            <a:pPr lvl="2">
              <a:buFont typeface="Wingdings" pitchFamily="2" charset="2"/>
              <a:buNone/>
            </a:pPr>
            <a:r>
              <a:rPr lang="en-US" sz="2400" b="1" u="sng">
                <a:latin typeface="Tahoma" pitchFamily="34" charset="0"/>
              </a:rPr>
              <a:t>The first is “apoluō</a:t>
            </a:r>
            <a:r>
              <a:rPr lang="en-US" sz="2400" b="1">
                <a:latin typeface="Tahoma" pitchFamily="34" charset="0"/>
              </a:rPr>
              <a:t>” meaning to let go or to release, such as in Lk 6:37  </a:t>
            </a:r>
            <a:r>
              <a:rPr lang="en-US" sz="2400" b="1" i="1">
                <a:solidFill>
                  <a:srgbClr val="000099"/>
                </a:solidFill>
                <a:latin typeface="Tahoma" pitchFamily="34" charset="0"/>
              </a:rPr>
              <a:t>"Judge not, and you will not be judged; condemn not, and you will not be condemned; f</a:t>
            </a:r>
            <a:r>
              <a:rPr lang="en-US" sz="2400" b="1" i="1" u="sng">
                <a:solidFill>
                  <a:srgbClr val="000099"/>
                </a:solidFill>
                <a:latin typeface="Tahoma" pitchFamily="34" charset="0"/>
              </a:rPr>
              <a:t>orgive</a:t>
            </a:r>
            <a:r>
              <a:rPr lang="en-US" sz="2400" b="1" i="1">
                <a:solidFill>
                  <a:srgbClr val="000099"/>
                </a:solidFill>
                <a:latin typeface="Tahoma" pitchFamily="34" charset="0"/>
              </a:rPr>
              <a:t>, and you will be </a:t>
            </a:r>
            <a:r>
              <a:rPr lang="en-US" sz="2400" b="1" i="1" u="sng">
                <a:solidFill>
                  <a:srgbClr val="000099"/>
                </a:solidFill>
                <a:latin typeface="Tahoma" pitchFamily="34" charset="0"/>
              </a:rPr>
              <a:t>forgiven</a:t>
            </a:r>
            <a:r>
              <a:rPr lang="en-US" sz="2400" b="1" i="1">
                <a:solidFill>
                  <a:srgbClr val="000099"/>
                </a:solidFill>
                <a:latin typeface="Tahoma" pitchFamily="34" charset="0"/>
              </a:rPr>
              <a:t>. </a:t>
            </a:r>
          </a:p>
          <a:p>
            <a:pPr lvl="2">
              <a:buFont typeface="Wingdings" pitchFamily="2" charset="2"/>
              <a:buNone/>
            </a:pPr>
            <a:r>
              <a:rPr lang="en-US" sz="2400" b="1">
                <a:latin typeface="Tahoma" pitchFamily="34" charset="0"/>
              </a:rPr>
              <a:t>In the letting go of others’ sins we can be released ourselves.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0C6500F6-467F-4E35-8B96-0CD74F9A3A1B}" type="slidenum">
              <a:rPr lang="en-US" altLang="en-US"/>
              <a:pPr/>
              <a:t>28</a:t>
            </a:fld>
            <a:endParaRPr lang="en-US" altLang="en-US"/>
          </a:p>
        </p:txBody>
      </p:sp>
      <p:sp>
        <p:nvSpPr>
          <p:cNvPr id="74754" name="Rectangle 2"/>
          <p:cNvSpPr>
            <a:spLocks noGrp="1" noChangeArrowheads="1"/>
          </p:cNvSpPr>
          <p:nvPr>
            <p:ph type="title"/>
          </p:nvPr>
        </p:nvSpPr>
        <p:spPr/>
        <p:txBody>
          <a:bodyPr/>
          <a:lstStyle/>
          <a:p>
            <a:r>
              <a:rPr lang="en-AU" sz="2000" i="1" u="sng">
                <a:latin typeface="Tahoma" pitchFamily="34" charset="0"/>
              </a:rPr>
              <a:t>What it means to forgive (continued)</a:t>
            </a:r>
          </a:p>
        </p:txBody>
      </p:sp>
      <p:sp>
        <p:nvSpPr>
          <p:cNvPr id="74755" name="Rectangle 3"/>
          <p:cNvSpPr>
            <a:spLocks noGrp="1" noChangeArrowheads="1"/>
          </p:cNvSpPr>
          <p:nvPr>
            <p:ph type="body" idx="1"/>
          </p:nvPr>
        </p:nvSpPr>
        <p:spPr/>
        <p:txBody>
          <a:bodyPr/>
          <a:lstStyle/>
          <a:p>
            <a:pPr lvl="2">
              <a:buFont typeface="Wingdings" pitchFamily="2" charset="2"/>
              <a:buNone/>
            </a:pPr>
            <a:r>
              <a:rPr lang="en-AU" sz="2800" b="1">
                <a:latin typeface="Tahoma" pitchFamily="34" charset="0"/>
              </a:rPr>
              <a:t>The </a:t>
            </a:r>
            <a:r>
              <a:rPr lang="en-AU" sz="2800" b="1" u="sng">
                <a:latin typeface="Tahoma" pitchFamily="34" charset="0"/>
              </a:rPr>
              <a:t>second word</a:t>
            </a:r>
            <a:r>
              <a:rPr lang="en-AU" sz="2800" b="1">
                <a:latin typeface="Tahoma" pitchFamily="34" charset="0"/>
              </a:rPr>
              <a:t> is “aphiēmi” meaning to remit, to loose, to divorce, to let go, to forgive,  and it is the usual word for forgiveness in the New Testament. </a:t>
            </a:r>
          </a:p>
          <a:p>
            <a:pPr lvl="2">
              <a:buFont typeface="Wingdings" pitchFamily="2" charset="2"/>
              <a:buNone/>
            </a:pPr>
            <a:r>
              <a:rPr lang="en-AU" sz="2800" b="1">
                <a:latin typeface="Tahoma" pitchFamily="34" charset="0"/>
              </a:rPr>
              <a:t>It is used for example in the Lord’s Prayer,  </a:t>
            </a:r>
            <a:r>
              <a:rPr lang="en-AU" sz="2800" b="1" i="1">
                <a:solidFill>
                  <a:srgbClr val="000099"/>
                </a:solidFill>
                <a:latin typeface="Tahoma" pitchFamily="34" charset="0"/>
              </a:rPr>
              <a:t>Mat 6:12  and forgive us our debts, as we also have </a:t>
            </a:r>
            <a:r>
              <a:rPr lang="en-AU" sz="2800" b="1" i="1" u="sng">
                <a:solidFill>
                  <a:srgbClr val="000099"/>
                </a:solidFill>
                <a:latin typeface="Tahoma" pitchFamily="34" charset="0"/>
              </a:rPr>
              <a:t>forgiven</a:t>
            </a:r>
            <a:r>
              <a:rPr lang="en-AU" sz="2800" b="1" i="1">
                <a:solidFill>
                  <a:srgbClr val="000099"/>
                </a:solidFill>
                <a:latin typeface="Tahoma" pitchFamily="34" charset="0"/>
              </a:rPr>
              <a:t> our debtors.</a:t>
            </a:r>
          </a:p>
          <a:p>
            <a:pPr lvl="2"/>
            <a:endParaRPr lang="en-AU" sz="2800" b="1" i="1">
              <a:solidFill>
                <a:srgbClr val="000099"/>
              </a:solidFill>
              <a:latin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50057AFC-2A8F-4FFF-B33D-BFD98FA0CCB8}" type="slidenum">
              <a:rPr lang="en-US" altLang="en-US"/>
              <a:pPr/>
              <a:t>29</a:t>
            </a:fld>
            <a:endParaRPr lang="en-US" altLang="en-US"/>
          </a:p>
        </p:txBody>
      </p:sp>
      <p:sp>
        <p:nvSpPr>
          <p:cNvPr id="76802" name="Rectangle 2"/>
          <p:cNvSpPr>
            <a:spLocks noGrp="1" noChangeArrowheads="1"/>
          </p:cNvSpPr>
          <p:nvPr>
            <p:ph type="title"/>
          </p:nvPr>
        </p:nvSpPr>
        <p:spPr>
          <a:xfrm>
            <a:off x="572453" y="277813"/>
            <a:ext cx="10304145" cy="487362"/>
          </a:xfrm>
        </p:spPr>
        <p:txBody>
          <a:bodyPr/>
          <a:lstStyle/>
          <a:p>
            <a:r>
              <a:rPr lang="en-AU" sz="2000" i="1" u="sng">
                <a:latin typeface="Tahoma" pitchFamily="34" charset="0"/>
              </a:rPr>
              <a:t>What it means to forgive (continued)</a:t>
            </a:r>
          </a:p>
        </p:txBody>
      </p:sp>
      <p:sp>
        <p:nvSpPr>
          <p:cNvPr id="76803" name="Rectangle 3"/>
          <p:cNvSpPr>
            <a:spLocks noGrp="1" noChangeArrowheads="1"/>
          </p:cNvSpPr>
          <p:nvPr>
            <p:ph type="body" idx="1"/>
          </p:nvPr>
        </p:nvSpPr>
        <p:spPr>
          <a:xfrm>
            <a:off x="572453" y="1125538"/>
            <a:ext cx="10304145" cy="5005387"/>
          </a:xfrm>
        </p:spPr>
        <p:txBody>
          <a:bodyPr/>
          <a:lstStyle/>
          <a:p>
            <a:pPr lvl="2">
              <a:buFont typeface="Wingdings" pitchFamily="2" charset="2"/>
              <a:buNone/>
            </a:pPr>
            <a:r>
              <a:rPr lang="en-AU" sz="2800" b="1">
                <a:latin typeface="Tahoma" pitchFamily="34" charset="0"/>
              </a:rPr>
              <a:t>The </a:t>
            </a:r>
            <a:r>
              <a:rPr lang="en-AU" sz="2800" b="1" u="sng">
                <a:latin typeface="Tahoma" pitchFamily="34" charset="0"/>
              </a:rPr>
              <a:t>third word</a:t>
            </a:r>
            <a:r>
              <a:rPr lang="en-AU" sz="2800" b="1">
                <a:latin typeface="Tahoma" pitchFamily="34" charset="0"/>
              </a:rPr>
              <a:t> is “charizomai” coming from “charis” meaning grace. </a:t>
            </a:r>
          </a:p>
          <a:p>
            <a:pPr lvl="2">
              <a:buFont typeface="Wingdings" pitchFamily="2" charset="2"/>
              <a:buNone/>
            </a:pPr>
            <a:r>
              <a:rPr lang="en-AU" sz="2800" b="1">
                <a:latin typeface="Tahoma" pitchFamily="34" charset="0"/>
              </a:rPr>
              <a:t>It is used in Eph 4:32  </a:t>
            </a:r>
            <a:r>
              <a:rPr lang="en-AU" sz="2800" b="1" i="1">
                <a:solidFill>
                  <a:srgbClr val="000099"/>
                </a:solidFill>
                <a:latin typeface="Tahoma" pitchFamily="34" charset="0"/>
              </a:rPr>
              <a:t>Be kind to one another, tenderhearted</a:t>
            </a:r>
            <a:r>
              <a:rPr lang="en-AU" sz="2800" b="1" i="1" u="sng">
                <a:solidFill>
                  <a:srgbClr val="000099"/>
                </a:solidFill>
                <a:latin typeface="Tahoma" pitchFamily="34" charset="0"/>
              </a:rPr>
              <a:t>, forgiving</a:t>
            </a:r>
            <a:r>
              <a:rPr lang="en-AU" sz="2800" b="1" i="1">
                <a:solidFill>
                  <a:srgbClr val="000099"/>
                </a:solidFill>
                <a:latin typeface="Tahoma" pitchFamily="34" charset="0"/>
              </a:rPr>
              <a:t> one another, as God in Christ </a:t>
            </a:r>
            <a:r>
              <a:rPr lang="en-AU" sz="2800" b="1" i="1" u="sng">
                <a:solidFill>
                  <a:srgbClr val="000099"/>
                </a:solidFill>
                <a:latin typeface="Tahoma" pitchFamily="34" charset="0"/>
              </a:rPr>
              <a:t>forgave </a:t>
            </a:r>
            <a:r>
              <a:rPr lang="en-AU" sz="2800" b="1" i="1">
                <a:solidFill>
                  <a:srgbClr val="000099"/>
                </a:solidFill>
                <a:latin typeface="Tahoma" pitchFamily="34" charset="0"/>
              </a:rPr>
              <a:t>you</a:t>
            </a:r>
            <a:r>
              <a:rPr lang="en-AU" sz="2800" b="1" i="1">
                <a:latin typeface="Tahoma" pitchFamily="34" charset="0"/>
              </a:rPr>
              <a:t> </a:t>
            </a:r>
          </a:p>
          <a:p>
            <a:pPr lvl="2">
              <a:buFont typeface="Wingdings" pitchFamily="2" charset="2"/>
              <a:buNone/>
            </a:pPr>
            <a:r>
              <a:rPr lang="en-AU" sz="2800" b="1">
                <a:latin typeface="Tahoma" pitchFamily="34" charset="0"/>
              </a:rPr>
              <a:t>and in Col 3:13  </a:t>
            </a:r>
          </a:p>
          <a:p>
            <a:pPr lvl="2">
              <a:buFont typeface="Wingdings" pitchFamily="2" charset="2"/>
              <a:buNone/>
            </a:pPr>
            <a:r>
              <a:rPr lang="en-AU" sz="2800" b="1" i="1">
                <a:solidFill>
                  <a:srgbClr val="000099"/>
                </a:solidFill>
                <a:latin typeface="Tahoma" pitchFamily="34" charset="0"/>
              </a:rPr>
              <a:t>bearing with one another and, if one has a complaint against another, </a:t>
            </a:r>
            <a:r>
              <a:rPr lang="en-AU" sz="2800" b="1" i="1" u="sng">
                <a:solidFill>
                  <a:srgbClr val="000099"/>
                </a:solidFill>
                <a:latin typeface="Tahoma" pitchFamily="34" charset="0"/>
              </a:rPr>
              <a:t>forgiving</a:t>
            </a:r>
            <a:r>
              <a:rPr lang="en-AU" sz="2800" b="1" i="1">
                <a:solidFill>
                  <a:srgbClr val="000099"/>
                </a:solidFill>
                <a:latin typeface="Tahoma" pitchFamily="34" charset="0"/>
              </a:rPr>
              <a:t> each other; as the Lord has </a:t>
            </a:r>
            <a:r>
              <a:rPr lang="en-AU" sz="2800" b="1" i="1" u="sng">
                <a:solidFill>
                  <a:srgbClr val="000099"/>
                </a:solidFill>
                <a:latin typeface="Tahoma" pitchFamily="34" charset="0"/>
              </a:rPr>
              <a:t>forgiven</a:t>
            </a:r>
            <a:r>
              <a:rPr lang="en-AU" sz="2800" b="1" i="1">
                <a:solidFill>
                  <a:srgbClr val="000099"/>
                </a:solidFill>
                <a:latin typeface="Tahoma" pitchFamily="34" charset="0"/>
              </a:rPr>
              <a:t> you, so you also must forgive. </a:t>
            </a:r>
            <a:r>
              <a:rPr lang="en-AU" sz="2800" b="1">
                <a:solidFill>
                  <a:srgbClr val="000099"/>
                </a:solidFill>
                <a:latin typeface="Tahoma"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US"/>
              <a:t>Topic 2. Canon Jim Holbeck</a:t>
            </a:r>
          </a:p>
        </p:txBody>
      </p:sp>
      <p:sp>
        <p:nvSpPr>
          <p:cNvPr id="4" name="Slide Number Placeholder 5"/>
          <p:cNvSpPr>
            <a:spLocks noGrp="1"/>
          </p:cNvSpPr>
          <p:nvPr>
            <p:ph type="sldNum" sz="quarter" idx="12"/>
          </p:nvPr>
        </p:nvSpPr>
        <p:spPr/>
        <p:txBody>
          <a:bodyPr/>
          <a:lstStyle/>
          <a:p>
            <a:fld id="{2C1DD7C0-D49C-4E1D-B934-CD2AD9C85D4F}" type="slidenum">
              <a:rPr lang="en-US"/>
              <a:pPr/>
              <a:t>3</a:t>
            </a:fld>
            <a:endParaRPr lang="en-US"/>
          </a:p>
        </p:txBody>
      </p:sp>
      <p:sp>
        <p:nvSpPr>
          <p:cNvPr id="9218" name="Rectangle 2"/>
          <p:cNvSpPr>
            <a:spLocks noGrp="1" noChangeArrowheads="1"/>
          </p:cNvSpPr>
          <p:nvPr>
            <p:ph type="title"/>
          </p:nvPr>
        </p:nvSpPr>
        <p:spPr>
          <a:xfrm>
            <a:off x="572453" y="1268414"/>
            <a:ext cx="10381665" cy="3889375"/>
          </a:xfrm>
        </p:spPr>
        <p:txBody>
          <a:bodyPr/>
          <a:lstStyle/>
          <a:p>
            <a:r>
              <a:rPr lang="en-AU" sz="3600">
                <a:solidFill>
                  <a:schemeClr val="tx1"/>
                </a:solidFill>
                <a:latin typeface="Tahoma" pitchFamily="34" charset="0"/>
              </a:rPr>
              <a:t>1).   NO LOVE AND COMPASSION</a:t>
            </a:r>
            <a:br>
              <a:rPr lang="en-AU" sz="3600">
                <a:solidFill>
                  <a:schemeClr val="tx1"/>
                </a:solidFill>
                <a:latin typeface="Tahoma" pitchFamily="34" charset="0"/>
              </a:rPr>
            </a:br>
            <a:r>
              <a:rPr lang="en-AU" sz="3600">
                <a:solidFill>
                  <a:schemeClr val="tx1"/>
                </a:solidFill>
                <a:latin typeface="Tahoma" pitchFamily="34" charset="0"/>
              </a:rPr>
              <a:t/>
            </a:r>
            <a:br>
              <a:rPr lang="en-AU" sz="3600">
                <a:solidFill>
                  <a:schemeClr val="tx1"/>
                </a:solidFill>
                <a:latin typeface="Tahoma" pitchFamily="34" charset="0"/>
              </a:rPr>
            </a:br>
            <a:r>
              <a:rPr lang="en-AU" sz="3600">
                <a:solidFill>
                  <a:schemeClr val="tx1"/>
                </a:solidFill>
                <a:latin typeface="Tahoma" pitchFamily="34" charset="0"/>
              </a:rPr>
              <a:t> AN INABILITY OR UNWILLINGNESS TO LOVE OTHERS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5F541F10-AC6B-4C7D-8B84-B9CD6E7B8896}" type="slidenum">
              <a:rPr lang="en-US" altLang="en-US"/>
              <a:pPr/>
              <a:t>30</a:t>
            </a:fld>
            <a:endParaRPr lang="en-US" altLang="en-US"/>
          </a:p>
        </p:txBody>
      </p:sp>
      <p:sp>
        <p:nvSpPr>
          <p:cNvPr id="77826" name="Rectangle 2"/>
          <p:cNvSpPr>
            <a:spLocks noGrp="1" noChangeArrowheads="1"/>
          </p:cNvSpPr>
          <p:nvPr>
            <p:ph type="title"/>
          </p:nvPr>
        </p:nvSpPr>
        <p:spPr>
          <a:xfrm>
            <a:off x="572453" y="277813"/>
            <a:ext cx="10304145" cy="487362"/>
          </a:xfrm>
        </p:spPr>
        <p:txBody>
          <a:bodyPr/>
          <a:lstStyle/>
          <a:p>
            <a:r>
              <a:rPr lang="en-AU" sz="2000" i="1" u="sng">
                <a:latin typeface="Tahoma" pitchFamily="34" charset="0"/>
              </a:rPr>
              <a:t>What it means to forgive (continued)</a:t>
            </a:r>
          </a:p>
        </p:txBody>
      </p:sp>
      <p:sp>
        <p:nvSpPr>
          <p:cNvPr id="77827" name="Rectangle 3"/>
          <p:cNvSpPr>
            <a:spLocks noGrp="1" noChangeArrowheads="1"/>
          </p:cNvSpPr>
          <p:nvPr>
            <p:ph type="body" idx="1"/>
          </p:nvPr>
        </p:nvSpPr>
        <p:spPr>
          <a:xfrm>
            <a:off x="572453" y="1196976"/>
            <a:ext cx="10381665" cy="4968875"/>
          </a:xfrm>
        </p:spPr>
        <p:txBody>
          <a:bodyPr/>
          <a:lstStyle/>
          <a:p>
            <a:pPr lvl="2">
              <a:buFont typeface="Wingdings" pitchFamily="2" charset="2"/>
              <a:buNone/>
            </a:pPr>
            <a:r>
              <a:rPr lang="en-AU" sz="2600" b="1">
                <a:latin typeface="Tahoma" pitchFamily="34" charset="0"/>
              </a:rPr>
              <a:t>In these verses the emphasis is on the need to imitate God in His forgiveness of us. </a:t>
            </a:r>
          </a:p>
          <a:p>
            <a:pPr lvl="2">
              <a:buFont typeface="Wingdings" pitchFamily="2" charset="2"/>
              <a:buNone/>
            </a:pPr>
            <a:r>
              <a:rPr lang="en-AU" sz="2600" b="1">
                <a:latin typeface="Tahoma" pitchFamily="34" charset="0"/>
              </a:rPr>
              <a:t>He </a:t>
            </a:r>
            <a:r>
              <a:rPr lang="en-AU" sz="2600" b="1" u="sng">
                <a:latin typeface="Tahoma" pitchFamily="34" charset="0"/>
              </a:rPr>
              <a:t>forgives us freely in Christ</a:t>
            </a:r>
            <a:r>
              <a:rPr lang="en-AU" sz="2600" b="1">
                <a:latin typeface="Tahoma" pitchFamily="34" charset="0"/>
              </a:rPr>
              <a:t> and we are meant to do the same. </a:t>
            </a:r>
          </a:p>
          <a:p>
            <a:pPr lvl="2">
              <a:buFont typeface="Wingdings" pitchFamily="2" charset="2"/>
              <a:buNone/>
            </a:pPr>
            <a:r>
              <a:rPr lang="en-AU" sz="2600" b="1">
                <a:latin typeface="Tahoma" pitchFamily="34" charset="0"/>
              </a:rPr>
              <a:t>We could </a:t>
            </a:r>
            <a:r>
              <a:rPr lang="en-AU" sz="2600" b="1" u="sng">
                <a:latin typeface="Tahoma" pitchFamily="34" charset="0"/>
              </a:rPr>
              <a:t>never deserve or earn</a:t>
            </a:r>
            <a:r>
              <a:rPr lang="en-AU" sz="2600" b="1">
                <a:latin typeface="Tahoma" pitchFamily="34" charset="0"/>
              </a:rPr>
              <a:t> our forgiveness from God, yet in grace He chose to forgive us. </a:t>
            </a:r>
          </a:p>
          <a:p>
            <a:pPr lvl="2">
              <a:buFont typeface="Wingdings" pitchFamily="2" charset="2"/>
              <a:buNone/>
            </a:pPr>
            <a:r>
              <a:rPr lang="en-AU" sz="2600" b="1">
                <a:latin typeface="Tahoma" pitchFamily="34" charset="0"/>
              </a:rPr>
              <a:t>The people we need to forgive could likewise </a:t>
            </a:r>
            <a:r>
              <a:rPr lang="en-AU" sz="2600" b="1" u="sng">
                <a:latin typeface="Tahoma" pitchFamily="34" charset="0"/>
              </a:rPr>
              <a:t>never deserve or earn</a:t>
            </a:r>
            <a:r>
              <a:rPr lang="en-AU" sz="2600" b="1">
                <a:latin typeface="Tahoma" pitchFamily="34" charset="0"/>
              </a:rPr>
              <a:t> our forgiveness, but in grace following God’s example, we can choose to forgive them.</a:t>
            </a:r>
            <a:endParaRPr lang="en-US" sz="2000" b="1">
              <a:latin typeface="Tahom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812942E9-EF46-4AF0-86B4-0FC5993C45D2}" type="slidenum">
              <a:rPr lang="en-US" altLang="en-US"/>
              <a:pPr/>
              <a:t>31</a:t>
            </a:fld>
            <a:endParaRPr lang="en-US" altLang="en-US"/>
          </a:p>
        </p:txBody>
      </p:sp>
      <p:sp>
        <p:nvSpPr>
          <p:cNvPr id="79874" name="Rectangle 2"/>
          <p:cNvSpPr>
            <a:spLocks noGrp="1" noChangeArrowheads="1"/>
          </p:cNvSpPr>
          <p:nvPr>
            <p:ph type="title"/>
          </p:nvPr>
        </p:nvSpPr>
        <p:spPr>
          <a:xfrm>
            <a:off x="572453" y="277813"/>
            <a:ext cx="10304145" cy="919162"/>
          </a:xfrm>
        </p:spPr>
        <p:txBody>
          <a:bodyPr/>
          <a:lstStyle/>
          <a:p>
            <a:r>
              <a:rPr lang="en-AU" sz="3200" b="1">
                <a:latin typeface="Tahoma" pitchFamily="34" charset="0"/>
              </a:rPr>
              <a:t>The Consequences Of Unforgiveness  </a:t>
            </a:r>
            <a:r>
              <a:rPr lang="en-AU" sz="2800" b="1">
                <a:latin typeface="Tahoma" pitchFamily="34" charset="0"/>
              </a:rPr>
              <a:t>Mat 18:31-35</a:t>
            </a:r>
          </a:p>
        </p:txBody>
      </p:sp>
      <p:sp>
        <p:nvSpPr>
          <p:cNvPr id="79875" name="Rectangle 3"/>
          <p:cNvSpPr>
            <a:spLocks noGrp="1" noChangeArrowheads="1"/>
          </p:cNvSpPr>
          <p:nvPr>
            <p:ph type="body" idx="1"/>
          </p:nvPr>
        </p:nvSpPr>
        <p:spPr>
          <a:xfrm>
            <a:off x="572453" y="1341439"/>
            <a:ext cx="10304145" cy="4789487"/>
          </a:xfrm>
        </p:spPr>
        <p:txBody>
          <a:bodyPr/>
          <a:lstStyle/>
          <a:p>
            <a:pPr lvl="2"/>
            <a:r>
              <a:rPr lang="en-AU" sz="2800" b="1">
                <a:latin typeface="Tahoma" pitchFamily="34" charset="0"/>
              </a:rPr>
              <a:t>Accountability before God. </a:t>
            </a:r>
            <a:r>
              <a:rPr lang="en-AU" sz="2400" b="1">
                <a:latin typeface="Tahoma" pitchFamily="34" charset="0"/>
              </a:rPr>
              <a:t>The unforgiving servant was accountable</a:t>
            </a:r>
            <a:r>
              <a:rPr lang="en-AU" sz="2800" b="1">
                <a:latin typeface="Tahoma" pitchFamily="34" charset="0"/>
              </a:rPr>
              <a:t> </a:t>
            </a:r>
            <a:r>
              <a:rPr lang="en-AU" sz="2400" b="1">
                <a:latin typeface="Tahoma" pitchFamily="34" charset="0"/>
              </a:rPr>
              <a:t>to God</a:t>
            </a:r>
          </a:p>
          <a:p>
            <a:pPr lvl="2"/>
            <a:r>
              <a:rPr lang="en-AU" sz="2800" b="1">
                <a:latin typeface="Tahoma" pitchFamily="34" charset="0"/>
              </a:rPr>
              <a:t>If we refuse to forgive others we too are guilty before God. </a:t>
            </a:r>
            <a:r>
              <a:rPr lang="en-AU" sz="2400" b="1">
                <a:latin typeface="Tahoma" pitchFamily="34" charset="0"/>
              </a:rPr>
              <a:t>(Suppressing guilt does not get rid of it).  </a:t>
            </a:r>
          </a:p>
          <a:p>
            <a:pPr lvl="2"/>
            <a:r>
              <a:rPr lang="en-AU" sz="2800" b="1">
                <a:latin typeface="Tahoma" pitchFamily="34" charset="0"/>
              </a:rPr>
              <a:t>We reap what we sow. The first servant felt that </a:t>
            </a:r>
          </a:p>
          <a:p>
            <a:pPr lvl="3"/>
            <a:r>
              <a:rPr lang="en-AU" sz="2400" b="1">
                <a:latin typeface="Tahoma" pitchFamily="34" charset="0"/>
              </a:rPr>
              <a:t>He did not need to show compassion. </a:t>
            </a:r>
          </a:p>
          <a:p>
            <a:pPr lvl="3"/>
            <a:r>
              <a:rPr lang="en-AU" sz="2400" b="1">
                <a:latin typeface="Tahoma" pitchFamily="34" charset="0"/>
              </a:rPr>
              <a:t>He felt that every debt should be paid. </a:t>
            </a:r>
          </a:p>
          <a:p>
            <a:pPr lvl="3"/>
            <a:r>
              <a:rPr lang="en-AU" sz="2400" b="1">
                <a:latin typeface="Tahoma" pitchFamily="34" charset="0"/>
              </a:rPr>
              <a:t>He wanted to live by the application of law and not by grace.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C1129C32-1D59-4360-9899-A2C77DC2FD35}" type="slidenum">
              <a:rPr lang="en-US" altLang="en-US"/>
              <a:pPr/>
              <a:t>32</a:t>
            </a:fld>
            <a:endParaRPr lang="en-US" altLang="en-US"/>
          </a:p>
        </p:txBody>
      </p:sp>
      <p:sp>
        <p:nvSpPr>
          <p:cNvPr id="83970" name="Rectangle 2"/>
          <p:cNvSpPr>
            <a:spLocks noGrp="1" noChangeArrowheads="1"/>
          </p:cNvSpPr>
          <p:nvPr>
            <p:ph type="title"/>
          </p:nvPr>
        </p:nvSpPr>
        <p:spPr>
          <a:xfrm>
            <a:off x="572453" y="277813"/>
            <a:ext cx="10304145" cy="558800"/>
          </a:xfrm>
        </p:spPr>
        <p:txBody>
          <a:bodyPr/>
          <a:lstStyle/>
          <a:p>
            <a:r>
              <a:rPr lang="en-AU" sz="1800" b="1" i="1">
                <a:latin typeface="Tahoma" pitchFamily="34" charset="0"/>
              </a:rPr>
              <a:t>The Consequences Of Unforgiveness  Mat 18:31-35 (continued)</a:t>
            </a:r>
          </a:p>
        </p:txBody>
      </p:sp>
      <p:sp>
        <p:nvSpPr>
          <p:cNvPr id="83971" name="Rectangle 3"/>
          <p:cNvSpPr>
            <a:spLocks noGrp="1" noChangeArrowheads="1"/>
          </p:cNvSpPr>
          <p:nvPr>
            <p:ph type="body" idx="1"/>
          </p:nvPr>
        </p:nvSpPr>
        <p:spPr>
          <a:xfrm>
            <a:off x="572453" y="1268413"/>
            <a:ext cx="10304145" cy="4862512"/>
          </a:xfrm>
        </p:spPr>
        <p:txBody>
          <a:bodyPr/>
          <a:lstStyle/>
          <a:p>
            <a:r>
              <a:rPr lang="en-US" b="1">
                <a:latin typeface="Tahoma" pitchFamily="34" charset="0"/>
              </a:rPr>
              <a:t>The master withdrew his compassion and law  came into force. </a:t>
            </a:r>
            <a:r>
              <a:rPr lang="en-US" sz="2400" b="1" i="1">
                <a:solidFill>
                  <a:srgbClr val="000099"/>
                </a:solidFill>
                <a:latin typeface="Tahoma" pitchFamily="34" charset="0"/>
              </a:rPr>
              <a:t>Mat 18:34 And in anger his master delivered him to the jailers to be tortured, until he should pay all his debt. </a:t>
            </a:r>
          </a:p>
          <a:p>
            <a:r>
              <a:rPr lang="en-AU" b="1">
                <a:latin typeface="Tahoma" pitchFamily="34" charset="0"/>
              </a:rPr>
              <a:t>Unforgiveness leads to imprisonment. Until we forgive people we are bound to them in a negative way and what they said or did still controls us. </a:t>
            </a:r>
          </a:p>
          <a:p>
            <a:r>
              <a:rPr lang="en-AU" b="1">
                <a:latin typeface="Tahoma" pitchFamily="34" charset="0"/>
              </a:rPr>
              <a:t>Forgiving them brings </a:t>
            </a:r>
            <a:r>
              <a:rPr lang="en-AU" b="1" u="sng">
                <a:latin typeface="Tahoma" pitchFamily="34" charset="0"/>
              </a:rPr>
              <a:t>us</a:t>
            </a:r>
            <a:r>
              <a:rPr lang="en-AU" b="1">
                <a:latin typeface="Tahoma" pitchFamily="34" charset="0"/>
              </a:rPr>
              <a:t> release and freedom.</a:t>
            </a:r>
            <a:endParaRPr lang="en-US" b="1">
              <a:latin typeface="Tahom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5"/>
          <p:cNvSpPr>
            <a:spLocks noGrp="1"/>
          </p:cNvSpPr>
          <p:nvPr>
            <p:ph type="ftr" sz="quarter" idx="11"/>
          </p:nvPr>
        </p:nvSpPr>
        <p:spPr/>
        <p:txBody>
          <a:bodyPr/>
          <a:lstStyle/>
          <a:p>
            <a:r>
              <a:rPr lang="en-US" altLang="en-US"/>
              <a:t>Topic 2. Canon Jim Holbeck</a:t>
            </a:r>
          </a:p>
        </p:txBody>
      </p:sp>
      <p:sp>
        <p:nvSpPr>
          <p:cNvPr id="16" name="Slide Number Placeholder 6"/>
          <p:cNvSpPr>
            <a:spLocks noGrp="1"/>
          </p:cNvSpPr>
          <p:nvPr>
            <p:ph type="sldNum" sz="quarter" idx="12"/>
          </p:nvPr>
        </p:nvSpPr>
        <p:spPr/>
        <p:txBody>
          <a:bodyPr/>
          <a:lstStyle/>
          <a:p>
            <a:fld id="{EA2843CB-C170-4733-811A-4CED508876D9}" type="slidenum">
              <a:rPr lang="en-US" altLang="en-US"/>
              <a:pPr/>
              <a:t>33</a:t>
            </a:fld>
            <a:endParaRPr lang="en-US" altLang="en-US"/>
          </a:p>
        </p:txBody>
      </p:sp>
      <p:sp>
        <p:nvSpPr>
          <p:cNvPr id="86018" name="Rectangle 2"/>
          <p:cNvSpPr>
            <a:spLocks noGrp="1" noChangeArrowheads="1"/>
          </p:cNvSpPr>
          <p:nvPr>
            <p:ph type="title"/>
          </p:nvPr>
        </p:nvSpPr>
        <p:spPr>
          <a:xfrm>
            <a:off x="494934" y="188913"/>
            <a:ext cx="10304145" cy="792162"/>
          </a:xfrm>
        </p:spPr>
        <p:txBody>
          <a:bodyPr/>
          <a:lstStyle/>
          <a:p>
            <a:r>
              <a:rPr lang="en-AU" sz="3200" b="1">
                <a:latin typeface="Tahoma" pitchFamily="34" charset="0"/>
              </a:rPr>
              <a:t>SUMMING UP</a:t>
            </a:r>
          </a:p>
        </p:txBody>
      </p:sp>
      <p:sp>
        <p:nvSpPr>
          <p:cNvPr id="86019" name="Rectangle 3"/>
          <p:cNvSpPr>
            <a:spLocks noGrp="1" noChangeArrowheads="1"/>
          </p:cNvSpPr>
          <p:nvPr>
            <p:ph type="body" sz="half" idx="1"/>
          </p:nvPr>
        </p:nvSpPr>
        <p:spPr>
          <a:xfrm>
            <a:off x="675812" y="981075"/>
            <a:ext cx="10097426" cy="1511300"/>
          </a:xfrm>
        </p:spPr>
        <p:txBody>
          <a:bodyPr/>
          <a:lstStyle/>
          <a:p>
            <a:pPr>
              <a:lnSpc>
                <a:spcPct val="80000"/>
              </a:lnSpc>
              <a:buFont typeface="Wingdings" pitchFamily="2" charset="2"/>
              <a:buNone/>
            </a:pPr>
            <a:r>
              <a:rPr lang="en-AU" sz="2800" b="1">
                <a:latin typeface="Tahoma" pitchFamily="34" charset="0"/>
              </a:rPr>
              <a:t>The attitudes expressed as the bricks in this wall below are major factors in not being able to receive God’s blessing and healing.</a:t>
            </a:r>
            <a:endParaRPr lang="en-US" sz="2800" b="1">
              <a:latin typeface="Tahoma" pitchFamily="34" charset="0"/>
            </a:endParaRPr>
          </a:p>
        </p:txBody>
      </p:sp>
      <p:graphicFrame>
        <p:nvGraphicFramePr>
          <p:cNvPr id="86068" name="Group 52"/>
          <p:cNvGraphicFramePr>
            <a:graphicFrameLocks noGrp="1"/>
          </p:cNvGraphicFramePr>
          <p:nvPr>
            <p:ph sz="half" idx="2"/>
          </p:nvPr>
        </p:nvGraphicFramePr>
        <p:xfrm>
          <a:off x="675812" y="2636838"/>
          <a:ext cx="10097426" cy="2281237"/>
        </p:xfrm>
        <a:graphic>
          <a:graphicData uri="http://schemas.openxmlformats.org/drawingml/2006/table">
            <a:tbl>
              <a:tblPr/>
              <a:tblGrid>
                <a:gridCol w="3365147"/>
                <a:gridCol w="3367134"/>
                <a:gridCol w="3365145"/>
              </a:tblGrid>
              <a:tr h="22336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400" b="1" i="0" u="none" strike="noStrike" cap="none" normalizeH="0" baseline="0" smtClean="0">
                          <a:ln>
                            <a:noFill/>
                          </a:ln>
                          <a:solidFill>
                            <a:schemeClr val="tx1"/>
                          </a:solidFill>
                          <a:effectLst/>
                          <a:latin typeface="Times New Roman" pitchFamily="18" charset="0"/>
                        </a:rPr>
                        <a:t>1. Expressing no love or compassion to others. An inability or unwillingness to love others.</a:t>
                      </a:r>
                      <a:endParaRPr kumimoji="0" lang="en-US" sz="2400" b="1" i="0" u="none" strike="noStrike" cap="none" normalizeH="0" baseline="0" smtClean="0">
                        <a:ln>
                          <a:noFill/>
                        </a:ln>
                        <a:solidFill>
                          <a:schemeClr val="tx1"/>
                        </a:solidFill>
                        <a:effectLst/>
                        <a:latin typeface="Times New Roman" pitchFamily="18" charset="0"/>
                      </a:endParaRPr>
                    </a:p>
                  </a:txBody>
                  <a:tcPr marL="114491" marR="11449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400" b="1" i="0" u="none" strike="noStrike" cap="none" normalizeH="0" baseline="0" smtClean="0">
                          <a:ln>
                            <a:noFill/>
                          </a:ln>
                          <a:solidFill>
                            <a:schemeClr val="tx1"/>
                          </a:solidFill>
                          <a:effectLst/>
                          <a:latin typeface="Times New Roman" pitchFamily="18" charset="0"/>
                        </a:rPr>
                        <a:t>2. Harbouring Bitterness and Resentment against others</a:t>
                      </a:r>
                      <a:endParaRPr kumimoji="0" lang="en-US" sz="2400" b="1" i="0" u="none" strike="noStrike" cap="none" normalizeH="0" baseline="0" smtClean="0">
                        <a:ln>
                          <a:noFill/>
                        </a:ln>
                        <a:solidFill>
                          <a:schemeClr val="tx1"/>
                        </a:solidFill>
                        <a:effectLst/>
                        <a:latin typeface="Times New Roman" pitchFamily="18" charset="0"/>
                      </a:endParaRPr>
                    </a:p>
                  </a:txBody>
                  <a:tcPr marL="114491" marR="1144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AU" sz="2400" b="1" i="0" u="none" strike="noStrike" cap="none" normalizeH="0" baseline="0" smtClean="0">
                          <a:ln>
                            <a:noFill/>
                          </a:ln>
                          <a:solidFill>
                            <a:schemeClr val="tx1"/>
                          </a:solidFill>
                          <a:effectLst/>
                          <a:latin typeface="Times New Roman" pitchFamily="18" charset="0"/>
                        </a:rPr>
                        <a:t>3.   Unforgiveness. An unwillingness to forgive others</a:t>
                      </a:r>
                      <a:endParaRPr kumimoji="0" lang="en-US" sz="2400" b="1" i="0" u="none" strike="noStrike" cap="none" normalizeH="0" baseline="0" smtClean="0">
                        <a:ln>
                          <a:noFill/>
                        </a:ln>
                        <a:solidFill>
                          <a:schemeClr val="tx1"/>
                        </a:solidFill>
                        <a:effectLst/>
                        <a:latin typeface="Times New Roman" pitchFamily="18" charset="0"/>
                      </a:endParaRPr>
                    </a:p>
                  </a:txBody>
                  <a:tcPr marL="114491" marR="11449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6069" name="Text Box 53"/>
          <p:cNvSpPr txBox="1">
            <a:spLocks noChangeArrowheads="1"/>
          </p:cNvSpPr>
          <p:nvPr/>
        </p:nvSpPr>
        <p:spPr bwMode="auto">
          <a:xfrm>
            <a:off x="765259" y="5157789"/>
            <a:ext cx="9916546" cy="830997"/>
          </a:xfrm>
          <a:prstGeom prst="rect">
            <a:avLst/>
          </a:prstGeom>
          <a:noFill/>
          <a:ln w="9525">
            <a:noFill/>
            <a:miter lim="800000"/>
            <a:headEnd/>
            <a:tailEnd/>
          </a:ln>
          <a:effectLst/>
        </p:spPr>
        <p:txBody>
          <a:bodyPr>
            <a:spAutoFit/>
          </a:bodyPr>
          <a:lstStyle/>
          <a:p>
            <a:pPr>
              <a:spcBef>
                <a:spcPct val="50000"/>
              </a:spcBef>
            </a:pPr>
            <a:r>
              <a:rPr lang="en-AU" sz="2400" b="1"/>
              <a:t>The healing comes as we allow God to </a:t>
            </a:r>
            <a:r>
              <a:rPr lang="en-AU" sz="2400" b="1" u="sng"/>
              <a:t>dismantle the wall</a:t>
            </a:r>
            <a:r>
              <a:rPr lang="en-AU" sz="2400" b="1"/>
              <a:t> to allow His grace to flow into our lives</a:t>
            </a:r>
            <a:endParaRPr lang="en-US" sz="2400"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Topic 2. Canon Jim Holbeck</a:t>
            </a:r>
          </a:p>
        </p:txBody>
      </p:sp>
      <p:sp>
        <p:nvSpPr>
          <p:cNvPr id="6" name="Slide Number Placeholder 5"/>
          <p:cNvSpPr>
            <a:spLocks noGrp="1"/>
          </p:cNvSpPr>
          <p:nvPr>
            <p:ph type="sldNum" sz="quarter" idx="12"/>
          </p:nvPr>
        </p:nvSpPr>
        <p:spPr/>
        <p:txBody>
          <a:bodyPr/>
          <a:lstStyle/>
          <a:p>
            <a:fld id="{E65AA97F-AA4F-4278-B861-6013BAF8AC1D}" type="slidenum">
              <a:rPr lang="en-US" altLang="en-US"/>
              <a:pPr/>
              <a:t>34</a:t>
            </a:fld>
            <a:endParaRPr lang="en-US" altLang="en-US"/>
          </a:p>
        </p:txBody>
      </p:sp>
      <p:sp>
        <p:nvSpPr>
          <p:cNvPr id="93186" name="Rectangle 2"/>
          <p:cNvSpPr>
            <a:spLocks noGrp="1" noChangeArrowheads="1"/>
          </p:cNvSpPr>
          <p:nvPr>
            <p:ph type="title"/>
          </p:nvPr>
        </p:nvSpPr>
        <p:spPr>
          <a:xfrm>
            <a:off x="572453" y="277813"/>
            <a:ext cx="10381665" cy="919162"/>
          </a:xfrm>
        </p:spPr>
        <p:txBody>
          <a:bodyPr/>
          <a:lstStyle/>
          <a:p>
            <a:r>
              <a:rPr lang="en-US" sz="2800" b="1">
                <a:latin typeface="Tahoma" pitchFamily="34" charset="0"/>
              </a:rPr>
              <a:t>How can we allow God to dismantle the wall?  Getting rid of the barriers</a:t>
            </a:r>
            <a:endParaRPr lang="en-AU" sz="2800" b="1">
              <a:latin typeface="Times New Roman" pitchFamily="18" charset="0"/>
            </a:endParaRPr>
          </a:p>
        </p:txBody>
      </p:sp>
      <p:sp>
        <p:nvSpPr>
          <p:cNvPr id="93187" name="Rectangle 3"/>
          <p:cNvSpPr>
            <a:spLocks noGrp="1" noChangeArrowheads="1"/>
          </p:cNvSpPr>
          <p:nvPr>
            <p:ph type="body" idx="1"/>
          </p:nvPr>
        </p:nvSpPr>
        <p:spPr>
          <a:xfrm>
            <a:off x="572453" y="1484314"/>
            <a:ext cx="10471110" cy="4897437"/>
          </a:xfrm>
        </p:spPr>
        <p:txBody>
          <a:bodyPr/>
          <a:lstStyle/>
          <a:p>
            <a:pPr>
              <a:lnSpc>
                <a:spcPct val="90000"/>
              </a:lnSpc>
            </a:pPr>
            <a:r>
              <a:rPr lang="en-AU" sz="2400" b="1">
                <a:latin typeface="Tahoma" pitchFamily="34" charset="0"/>
              </a:rPr>
              <a:t>1). 	By </a:t>
            </a:r>
            <a:r>
              <a:rPr lang="en-AU" sz="2400" b="1" u="sng">
                <a:latin typeface="Tahoma" pitchFamily="34" charset="0"/>
              </a:rPr>
              <a:t>confessing our sins</a:t>
            </a:r>
            <a:r>
              <a:rPr lang="en-AU" sz="2400" b="1">
                <a:latin typeface="Tahoma" pitchFamily="34" charset="0"/>
              </a:rPr>
              <a:t> before Him and asking for His forgiveness in Christ as our Saviour.</a:t>
            </a:r>
          </a:p>
          <a:p>
            <a:pPr>
              <a:lnSpc>
                <a:spcPct val="90000"/>
              </a:lnSpc>
            </a:pPr>
            <a:r>
              <a:rPr lang="en-AU" sz="2400" b="1">
                <a:latin typeface="Tahoma" pitchFamily="34" charset="0"/>
              </a:rPr>
              <a:t>2). 	By </a:t>
            </a:r>
            <a:r>
              <a:rPr lang="en-AU" sz="2400" b="1" u="sng">
                <a:latin typeface="Tahoma" pitchFamily="34" charset="0"/>
              </a:rPr>
              <a:t>asking God to fill us with His Holy Spirit</a:t>
            </a:r>
            <a:r>
              <a:rPr lang="en-AU" sz="2400" b="1">
                <a:latin typeface="Tahoma" pitchFamily="34" charset="0"/>
              </a:rPr>
              <a:t> </a:t>
            </a:r>
            <a:r>
              <a:rPr lang="en-AU" sz="2000" b="1" i="1">
                <a:solidFill>
                  <a:srgbClr val="000099"/>
                </a:solidFill>
                <a:latin typeface="Tahoma" pitchFamily="34" charset="0"/>
              </a:rPr>
              <a:t>Eph 5:18 …do not get drunk with wine, for that is debauchery, but be filled with the Spirit,</a:t>
            </a:r>
          </a:p>
          <a:p>
            <a:pPr>
              <a:lnSpc>
                <a:spcPct val="90000"/>
              </a:lnSpc>
            </a:pPr>
            <a:r>
              <a:rPr lang="en-AU" sz="2400" b="1">
                <a:latin typeface="Tahoma" pitchFamily="34" charset="0"/>
              </a:rPr>
              <a:t>3). 	By </a:t>
            </a:r>
            <a:r>
              <a:rPr lang="en-AU" sz="2400" b="1" u="sng">
                <a:latin typeface="Tahoma" pitchFamily="34" charset="0"/>
              </a:rPr>
              <a:t>allowing His love to fill our hearts</a:t>
            </a:r>
            <a:r>
              <a:rPr lang="en-AU" sz="2400" b="1">
                <a:latin typeface="Tahoma" pitchFamily="34" charset="0"/>
              </a:rPr>
              <a:t> and to flow out through us into the lives of other people especially those we need to forgive. </a:t>
            </a:r>
            <a:r>
              <a:rPr lang="en-AU" sz="2000" b="1" i="1">
                <a:solidFill>
                  <a:srgbClr val="000099"/>
                </a:solidFill>
                <a:latin typeface="Tahoma" pitchFamily="34" charset="0"/>
              </a:rPr>
              <a:t>Rom 5:5 and hope does not put us to shame, because God's love has been poured into our hearts through the Holy Spirit who has been given to us</a:t>
            </a:r>
          </a:p>
          <a:p>
            <a:pPr>
              <a:lnSpc>
                <a:spcPct val="90000"/>
              </a:lnSpc>
            </a:pPr>
            <a:r>
              <a:rPr lang="en-US" sz="2400" b="1">
                <a:latin typeface="Tahoma" pitchFamily="34" charset="0"/>
              </a:rPr>
              <a:t>4). 	By </a:t>
            </a:r>
            <a:r>
              <a:rPr lang="en-US" sz="2400" b="1" u="sng">
                <a:latin typeface="Tahoma" pitchFamily="34" charset="0"/>
              </a:rPr>
              <a:t>specifically forgiving everyone</a:t>
            </a:r>
            <a:r>
              <a:rPr lang="en-US" sz="2400" b="1">
                <a:latin typeface="Tahoma" pitchFamily="34" charset="0"/>
              </a:rPr>
              <a:t> we need to forgive. How? By following the steps of true forgiveness. </a:t>
            </a:r>
            <a:endParaRPr lang="en-US" sz="2400" b="1" i="1">
              <a:solidFill>
                <a:srgbClr val="000099"/>
              </a:solidFill>
              <a:latin typeface="Tahoma" pitchFamily="34" charset="0"/>
            </a:endParaRPr>
          </a:p>
        </p:txBody>
      </p:sp>
      <p:sp>
        <p:nvSpPr>
          <p:cNvPr id="93188" name="AutoShape 4"/>
          <p:cNvSpPr>
            <a:spLocks noChangeArrowheads="1"/>
          </p:cNvSpPr>
          <p:nvPr/>
        </p:nvSpPr>
        <p:spPr bwMode="auto">
          <a:xfrm>
            <a:off x="3830264" y="5876925"/>
            <a:ext cx="721528" cy="215900"/>
          </a:xfrm>
          <a:prstGeom prst="rightArrow">
            <a:avLst>
              <a:gd name="adj1" fmla="val 50000"/>
              <a:gd name="adj2" fmla="val 66728"/>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Topic 2. Canon Jim Holbeck</a:t>
            </a:r>
          </a:p>
        </p:txBody>
      </p:sp>
      <p:sp>
        <p:nvSpPr>
          <p:cNvPr id="6" name="Slide Number Placeholder 5"/>
          <p:cNvSpPr>
            <a:spLocks noGrp="1"/>
          </p:cNvSpPr>
          <p:nvPr>
            <p:ph type="sldNum" sz="quarter" idx="12"/>
          </p:nvPr>
        </p:nvSpPr>
        <p:spPr/>
        <p:txBody>
          <a:bodyPr/>
          <a:lstStyle/>
          <a:p>
            <a:fld id="{83319A1B-3ACC-4610-A61A-C50AB5AC9178}" type="slidenum">
              <a:rPr lang="en-US" altLang="en-US"/>
              <a:pPr/>
              <a:t>35</a:t>
            </a:fld>
            <a:endParaRPr lang="en-US" altLang="en-US"/>
          </a:p>
        </p:txBody>
      </p:sp>
      <p:sp>
        <p:nvSpPr>
          <p:cNvPr id="99330" name="Rectangle 2"/>
          <p:cNvSpPr>
            <a:spLocks noGrp="1" noChangeArrowheads="1"/>
          </p:cNvSpPr>
          <p:nvPr>
            <p:ph type="title"/>
          </p:nvPr>
        </p:nvSpPr>
        <p:spPr>
          <a:xfrm>
            <a:off x="572453" y="277814"/>
            <a:ext cx="10381665" cy="847725"/>
          </a:xfrm>
        </p:spPr>
        <p:txBody>
          <a:bodyPr/>
          <a:lstStyle/>
          <a:p>
            <a:r>
              <a:rPr lang="en-AU" sz="2800" b="1">
                <a:latin typeface="Tahoma" pitchFamily="34" charset="0"/>
              </a:rPr>
              <a:t>Getting rid of the Barriers</a:t>
            </a:r>
            <a:br>
              <a:rPr lang="en-AU" sz="2800" b="1">
                <a:latin typeface="Tahoma" pitchFamily="34" charset="0"/>
              </a:rPr>
            </a:br>
            <a:r>
              <a:rPr lang="en-AU" sz="2800" b="1">
                <a:latin typeface="Tahoma" pitchFamily="34" charset="0"/>
              </a:rPr>
              <a:t>The steps of true forgiveness. Mat 18:27 </a:t>
            </a:r>
          </a:p>
        </p:txBody>
      </p:sp>
      <p:sp>
        <p:nvSpPr>
          <p:cNvPr id="99331" name="Rectangle 3"/>
          <p:cNvSpPr>
            <a:spLocks noGrp="1" noChangeArrowheads="1"/>
          </p:cNvSpPr>
          <p:nvPr>
            <p:ph type="body" idx="1"/>
          </p:nvPr>
        </p:nvSpPr>
        <p:spPr>
          <a:xfrm>
            <a:off x="494934" y="1600201"/>
            <a:ext cx="10381664" cy="4530725"/>
          </a:xfrm>
        </p:spPr>
        <p:txBody>
          <a:bodyPr/>
          <a:lstStyle/>
          <a:p>
            <a:pPr lvl="4">
              <a:buFont typeface="Wingdings" pitchFamily="2" charset="2"/>
              <a:buNone/>
            </a:pPr>
            <a:endParaRPr lang="en-US">
              <a:latin typeface="Times New Roman" pitchFamily="18" charset="0"/>
            </a:endParaRPr>
          </a:p>
          <a:p>
            <a:pPr lvl="4">
              <a:buFont typeface="Wingdings" pitchFamily="2" charset="2"/>
              <a:buNone/>
            </a:pPr>
            <a:endParaRPr lang="en-US">
              <a:latin typeface="Times New Roman" pitchFamily="18" charset="0"/>
            </a:endParaRPr>
          </a:p>
          <a:p>
            <a:pPr lvl="4">
              <a:buFont typeface="Wingdings" pitchFamily="2" charset="2"/>
              <a:buNone/>
            </a:pPr>
            <a:endParaRPr lang="en-US">
              <a:latin typeface="Times New Roman" pitchFamily="18" charset="0"/>
            </a:endParaRPr>
          </a:p>
        </p:txBody>
      </p:sp>
      <p:sp>
        <p:nvSpPr>
          <p:cNvPr id="99334" name="Text Box 6"/>
          <p:cNvSpPr txBox="1">
            <a:spLocks noChangeArrowheads="1"/>
          </p:cNvSpPr>
          <p:nvPr/>
        </p:nvSpPr>
        <p:spPr bwMode="auto">
          <a:xfrm>
            <a:off x="765259" y="1700213"/>
            <a:ext cx="9918535" cy="3970318"/>
          </a:xfrm>
          <a:prstGeom prst="rect">
            <a:avLst/>
          </a:prstGeom>
          <a:noFill/>
          <a:ln w="9525">
            <a:noFill/>
            <a:miter lim="800000"/>
            <a:headEnd/>
            <a:tailEnd/>
          </a:ln>
          <a:effectLst/>
        </p:spPr>
        <p:txBody>
          <a:bodyPr>
            <a:spAutoFit/>
          </a:bodyPr>
          <a:lstStyle/>
          <a:p>
            <a:pPr>
              <a:spcBef>
                <a:spcPct val="50000"/>
              </a:spcBef>
            </a:pPr>
            <a:r>
              <a:rPr lang="en-US" sz="2400" b="1"/>
              <a:t>1).	Deciding to show mercy to them. </a:t>
            </a:r>
          </a:p>
          <a:p>
            <a:pPr>
              <a:spcBef>
                <a:spcPct val="50000"/>
              </a:spcBef>
            </a:pPr>
            <a:r>
              <a:rPr lang="en-US" sz="2400" b="1"/>
              <a:t>(Gracing them with something they could never earn or deserve). </a:t>
            </a:r>
          </a:p>
          <a:p>
            <a:pPr>
              <a:spcBef>
                <a:spcPct val="50000"/>
              </a:spcBef>
            </a:pPr>
            <a:r>
              <a:rPr lang="en-US" sz="2400" b="1"/>
              <a:t> 2).	Cancelling the debts they owe us due to their sin against us. </a:t>
            </a:r>
          </a:p>
          <a:p>
            <a:pPr>
              <a:spcBef>
                <a:spcPct val="50000"/>
              </a:spcBef>
            </a:pPr>
            <a:r>
              <a:rPr lang="en-US" sz="2400" b="1"/>
              <a:t>(Letting all those sins go)</a:t>
            </a:r>
          </a:p>
          <a:p>
            <a:pPr>
              <a:spcBef>
                <a:spcPct val="50000"/>
              </a:spcBef>
            </a:pPr>
            <a:r>
              <a:rPr lang="en-US" sz="2400" b="1"/>
              <a:t>3).	Letting them go free off the hook of our unforgiveness. </a:t>
            </a:r>
          </a:p>
          <a:p>
            <a:pPr>
              <a:spcBef>
                <a:spcPct val="50000"/>
              </a:spcBef>
            </a:pPr>
            <a:r>
              <a:rPr lang="en-US" sz="2400" b="1"/>
              <a:t>(Letting them go free)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BE2211BD-BFB4-483D-B7DF-DA28B2C7427C}" type="slidenum">
              <a:rPr lang="en-US" altLang="en-US"/>
              <a:pPr/>
              <a:t>36</a:t>
            </a:fld>
            <a:endParaRPr lang="en-US" altLang="en-US"/>
          </a:p>
        </p:txBody>
      </p:sp>
      <p:sp>
        <p:nvSpPr>
          <p:cNvPr id="128002" name="Rectangle 2"/>
          <p:cNvSpPr>
            <a:spLocks noGrp="1" noChangeArrowheads="1"/>
          </p:cNvSpPr>
          <p:nvPr>
            <p:ph type="title"/>
          </p:nvPr>
        </p:nvSpPr>
        <p:spPr/>
        <p:txBody>
          <a:bodyPr/>
          <a:lstStyle/>
          <a:p>
            <a:r>
              <a:rPr lang="en-AU" b="1">
                <a:latin typeface="Tahoma" pitchFamily="34" charset="0"/>
              </a:rPr>
              <a:t>THE RESULT?</a:t>
            </a:r>
            <a:endParaRPr lang="en-US" b="1">
              <a:latin typeface="Tahoma" pitchFamily="34" charset="0"/>
            </a:endParaRPr>
          </a:p>
        </p:txBody>
      </p:sp>
      <p:sp>
        <p:nvSpPr>
          <p:cNvPr id="128003" name="Rectangle 3"/>
          <p:cNvSpPr>
            <a:spLocks noGrp="1" noChangeArrowheads="1"/>
          </p:cNvSpPr>
          <p:nvPr>
            <p:ph type="body" idx="1"/>
          </p:nvPr>
        </p:nvSpPr>
        <p:spPr>
          <a:xfrm>
            <a:off x="572453" y="1341439"/>
            <a:ext cx="10304145" cy="4789487"/>
          </a:xfrm>
        </p:spPr>
        <p:txBody>
          <a:bodyPr/>
          <a:lstStyle/>
          <a:p>
            <a:r>
              <a:rPr lang="en-AU" sz="2800" b="1">
                <a:latin typeface="Tahoma" pitchFamily="34" charset="0"/>
              </a:rPr>
              <a:t>As we release the sins of the other people against us and let them off the hook of our unforgiveness </a:t>
            </a:r>
            <a:r>
              <a:rPr lang="en-AU" sz="2800" b="1" u="sng">
                <a:latin typeface="Tahoma" pitchFamily="34" charset="0"/>
              </a:rPr>
              <a:t>WE</a:t>
            </a:r>
            <a:r>
              <a:rPr lang="en-AU" sz="2800" b="1">
                <a:latin typeface="Tahoma" pitchFamily="34" charset="0"/>
              </a:rPr>
              <a:t> BECOME FREE</a:t>
            </a:r>
          </a:p>
          <a:p>
            <a:r>
              <a:rPr lang="en-AU" sz="2800" b="1">
                <a:latin typeface="Tahoma" pitchFamily="34" charset="0"/>
              </a:rPr>
              <a:t>We should forgive</a:t>
            </a:r>
            <a:r>
              <a:rPr lang="en-AU" b="1">
                <a:latin typeface="Tahoma" pitchFamily="34" charset="0"/>
              </a:rPr>
              <a:t> </a:t>
            </a:r>
          </a:p>
          <a:p>
            <a:pPr lvl="1"/>
            <a:r>
              <a:rPr lang="en-AU" b="1">
                <a:latin typeface="Tahoma" pitchFamily="34" charset="0"/>
              </a:rPr>
              <a:t>Because God commanded us to do so</a:t>
            </a:r>
          </a:p>
          <a:p>
            <a:pPr lvl="1"/>
            <a:r>
              <a:rPr lang="en-AU" b="1">
                <a:latin typeface="Tahoma" pitchFamily="34" charset="0"/>
              </a:rPr>
              <a:t>Because it is foolish not to </a:t>
            </a:r>
          </a:p>
          <a:p>
            <a:r>
              <a:rPr lang="en-AU" sz="2800" b="1">
                <a:latin typeface="Tahoma" pitchFamily="34" charset="0"/>
              </a:rPr>
              <a:t>Otherwise we remain bound to those who hurt us and without trying to, they will still dictate the rest of our lives.</a:t>
            </a:r>
            <a:r>
              <a:rPr lang="en-AU" b="1">
                <a:latin typeface="Tahoma" pitchFamily="34" charset="0"/>
              </a:rPr>
              <a:t> </a:t>
            </a:r>
            <a:endParaRPr lang="en-US" b="1">
              <a:latin typeface="Tahom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US"/>
              <a:t>Topic 2. Canon Jim Holbeck</a:t>
            </a:r>
          </a:p>
        </p:txBody>
      </p:sp>
      <p:sp>
        <p:nvSpPr>
          <p:cNvPr id="4" name="Slide Number Placeholder 5"/>
          <p:cNvSpPr>
            <a:spLocks noGrp="1"/>
          </p:cNvSpPr>
          <p:nvPr>
            <p:ph type="sldNum" sz="quarter" idx="12"/>
          </p:nvPr>
        </p:nvSpPr>
        <p:spPr/>
        <p:txBody>
          <a:bodyPr/>
          <a:lstStyle/>
          <a:p>
            <a:fld id="{089D8843-9C78-42D8-8D7B-2B5C9636F7FC}" type="slidenum">
              <a:rPr lang="en-US"/>
              <a:pPr/>
              <a:t>37</a:t>
            </a:fld>
            <a:endParaRPr lang="en-US"/>
          </a:p>
        </p:txBody>
      </p:sp>
      <p:sp>
        <p:nvSpPr>
          <p:cNvPr id="101378" name="Rectangle 2"/>
          <p:cNvSpPr>
            <a:spLocks noGrp="1" noChangeArrowheads="1"/>
          </p:cNvSpPr>
          <p:nvPr>
            <p:ph type="title"/>
          </p:nvPr>
        </p:nvSpPr>
        <p:spPr>
          <a:xfrm>
            <a:off x="314054" y="2852739"/>
            <a:ext cx="10304145" cy="1139825"/>
          </a:xfrm>
        </p:spPr>
        <p:txBody>
          <a:bodyPr/>
          <a:lstStyle/>
          <a:p>
            <a:r>
              <a:rPr lang="en-AU" sz="6000">
                <a:solidFill>
                  <a:schemeClr val="tx1"/>
                </a:solidFill>
                <a:latin typeface="Tahoma" pitchFamily="34" charset="0"/>
              </a:rPr>
              <a:t>THE END</a:t>
            </a:r>
            <a:r>
              <a:rPr lang="en-AU">
                <a:latin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907920B6-B607-4C27-ACD5-B514CACFE11C}" type="slidenum">
              <a:rPr lang="en-US" altLang="en-US"/>
              <a:pPr/>
              <a:t>4</a:t>
            </a:fld>
            <a:endParaRPr lang="en-US" altLang="en-US"/>
          </a:p>
        </p:txBody>
      </p:sp>
      <p:sp>
        <p:nvSpPr>
          <p:cNvPr id="10242" name="Rectangle 2"/>
          <p:cNvSpPr>
            <a:spLocks noGrp="1" noChangeArrowheads="1"/>
          </p:cNvSpPr>
          <p:nvPr>
            <p:ph type="title"/>
          </p:nvPr>
        </p:nvSpPr>
        <p:spPr>
          <a:xfrm>
            <a:off x="572453" y="277814"/>
            <a:ext cx="10304145" cy="847725"/>
          </a:xfrm>
        </p:spPr>
        <p:txBody>
          <a:bodyPr/>
          <a:lstStyle/>
          <a:p>
            <a:r>
              <a:rPr lang="en-AU" sz="3200" b="1">
                <a:latin typeface="Tahoma" pitchFamily="34" charset="0"/>
              </a:rPr>
              <a:t>God’s purpose for the human race</a:t>
            </a:r>
          </a:p>
        </p:txBody>
      </p:sp>
      <p:sp>
        <p:nvSpPr>
          <p:cNvPr id="10243" name="Rectangle 3"/>
          <p:cNvSpPr>
            <a:spLocks noGrp="1" noChangeArrowheads="1"/>
          </p:cNvSpPr>
          <p:nvPr>
            <p:ph type="body" idx="1"/>
          </p:nvPr>
        </p:nvSpPr>
        <p:spPr>
          <a:xfrm>
            <a:off x="572453" y="1341439"/>
            <a:ext cx="10304145" cy="4789487"/>
          </a:xfrm>
        </p:spPr>
        <p:txBody>
          <a:bodyPr/>
          <a:lstStyle/>
          <a:p>
            <a:pPr>
              <a:lnSpc>
                <a:spcPct val="90000"/>
              </a:lnSpc>
            </a:pPr>
            <a:r>
              <a:rPr lang="en-AU" sz="2600" b="1">
                <a:latin typeface="Tahoma" pitchFamily="34" charset="0"/>
              </a:rPr>
              <a:t>It was expressed in both the Old and New Testaments. </a:t>
            </a:r>
            <a:r>
              <a:rPr lang="en-AU" sz="2400" b="1">
                <a:latin typeface="Tahoma" pitchFamily="34" charset="0"/>
              </a:rPr>
              <a:t>To love God. To love our neighbour</a:t>
            </a:r>
          </a:p>
          <a:p>
            <a:pPr>
              <a:lnSpc>
                <a:spcPct val="90000"/>
              </a:lnSpc>
            </a:pPr>
            <a:r>
              <a:rPr lang="en-AU" sz="2600" b="1">
                <a:latin typeface="Tahoma" pitchFamily="34" charset="0"/>
              </a:rPr>
              <a:t>It was summed up by Jesus in the form of the two Great Commandments.</a:t>
            </a:r>
            <a:r>
              <a:rPr lang="en-AU" sz="2600">
                <a:latin typeface="Tahoma" pitchFamily="34" charset="0"/>
              </a:rPr>
              <a:t> </a:t>
            </a:r>
            <a:r>
              <a:rPr lang="en-AU" sz="2600" b="1" i="1">
                <a:solidFill>
                  <a:srgbClr val="000099"/>
                </a:solidFill>
                <a:latin typeface="Tahoma" pitchFamily="34" charset="0"/>
              </a:rPr>
              <a:t>Mk 12:29  Jesus answered, "</a:t>
            </a:r>
            <a:r>
              <a:rPr lang="en-AU" sz="2600" b="1" i="1" u="sng">
                <a:solidFill>
                  <a:srgbClr val="000099"/>
                </a:solidFill>
                <a:latin typeface="Tahoma" pitchFamily="34" charset="0"/>
              </a:rPr>
              <a:t>The most important</a:t>
            </a:r>
            <a:r>
              <a:rPr lang="en-AU" sz="2600" b="1" i="1">
                <a:solidFill>
                  <a:srgbClr val="000099"/>
                </a:solidFill>
                <a:latin typeface="Tahoma" pitchFamily="34" charset="0"/>
              </a:rPr>
              <a:t> is, 'Hear, O Israel: The Lord our God, the Lord is one. 30  And you shall love the Lord your God with all your heart and with all your soul and with all your mind and with all your strength.' </a:t>
            </a:r>
          </a:p>
          <a:p>
            <a:pPr>
              <a:lnSpc>
                <a:spcPct val="90000"/>
              </a:lnSpc>
            </a:pPr>
            <a:r>
              <a:rPr lang="en-AU" sz="2600" b="1" i="1">
                <a:solidFill>
                  <a:srgbClr val="000099"/>
                </a:solidFill>
                <a:latin typeface="Tahoma" pitchFamily="34" charset="0"/>
              </a:rPr>
              <a:t>31  </a:t>
            </a:r>
            <a:r>
              <a:rPr lang="en-AU" sz="2600" b="1" i="1" u="sng">
                <a:solidFill>
                  <a:srgbClr val="000099"/>
                </a:solidFill>
                <a:latin typeface="Tahoma" pitchFamily="34" charset="0"/>
              </a:rPr>
              <a:t>The second is this</a:t>
            </a:r>
            <a:r>
              <a:rPr lang="en-AU" sz="2600" b="1" i="1">
                <a:solidFill>
                  <a:srgbClr val="000099"/>
                </a:solidFill>
                <a:latin typeface="Tahoma" pitchFamily="34" charset="0"/>
              </a:rPr>
              <a:t>: 'You shall love your neighbour as yourself.' There is no other commandment greater than these."</a:t>
            </a:r>
            <a:endParaRPr lang="en-US" sz="26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D12E8459-70D1-4F59-B055-1907B8629A65}" type="slidenum">
              <a:rPr lang="en-US" altLang="en-US"/>
              <a:pPr/>
              <a:t>5</a:t>
            </a:fld>
            <a:endParaRPr lang="en-US" altLang="en-US"/>
          </a:p>
        </p:txBody>
      </p:sp>
      <p:sp>
        <p:nvSpPr>
          <p:cNvPr id="12290" name="Rectangle 2"/>
          <p:cNvSpPr>
            <a:spLocks noGrp="1" noChangeArrowheads="1"/>
          </p:cNvSpPr>
          <p:nvPr>
            <p:ph type="title"/>
          </p:nvPr>
        </p:nvSpPr>
        <p:spPr/>
        <p:txBody>
          <a:bodyPr/>
          <a:lstStyle/>
          <a:p>
            <a:r>
              <a:rPr lang="en-AU" sz="3200" b="1">
                <a:latin typeface="Tahoma" pitchFamily="34" charset="0"/>
              </a:rPr>
              <a:t>Love for others was commanded in both Old and New Testaments</a:t>
            </a:r>
            <a:r>
              <a:rPr lang="en-AU">
                <a:latin typeface="Times New Roman" pitchFamily="18" charset="0"/>
              </a:rPr>
              <a:t> </a:t>
            </a:r>
          </a:p>
        </p:txBody>
      </p:sp>
      <p:sp>
        <p:nvSpPr>
          <p:cNvPr id="12291" name="Rectangle 3"/>
          <p:cNvSpPr>
            <a:spLocks noGrp="1" noChangeArrowheads="1"/>
          </p:cNvSpPr>
          <p:nvPr>
            <p:ph type="body" idx="1"/>
          </p:nvPr>
        </p:nvSpPr>
        <p:spPr/>
        <p:txBody>
          <a:bodyPr/>
          <a:lstStyle/>
          <a:p>
            <a:pPr>
              <a:lnSpc>
                <a:spcPct val="80000"/>
              </a:lnSpc>
            </a:pPr>
            <a:r>
              <a:rPr lang="en-AU" sz="2800" b="1" u="sng">
                <a:latin typeface="Tahoma" pitchFamily="34" charset="0"/>
              </a:rPr>
              <a:t>Commanded through Moses</a:t>
            </a:r>
            <a:r>
              <a:rPr lang="en-AU" sz="2800" b="1">
                <a:solidFill>
                  <a:srgbClr val="000099"/>
                </a:solidFill>
                <a:latin typeface="Tahoma" pitchFamily="34" charset="0"/>
              </a:rPr>
              <a:t> </a:t>
            </a:r>
          </a:p>
          <a:p>
            <a:pPr>
              <a:lnSpc>
                <a:spcPct val="80000"/>
              </a:lnSpc>
            </a:pPr>
            <a:r>
              <a:rPr lang="en-AU" sz="2400" b="1" i="1">
                <a:solidFill>
                  <a:srgbClr val="000099"/>
                </a:solidFill>
                <a:latin typeface="Tahoma" pitchFamily="34" charset="0"/>
              </a:rPr>
              <a:t>(Lev 19:18)  You shall not take vengeance or bear a grudge against the sons of your own people, but you shall </a:t>
            </a:r>
            <a:r>
              <a:rPr lang="en-AU" sz="2400" b="1" i="1" u="sng">
                <a:solidFill>
                  <a:srgbClr val="000099"/>
                </a:solidFill>
                <a:latin typeface="Tahoma" pitchFamily="34" charset="0"/>
              </a:rPr>
              <a:t>love your neighbour</a:t>
            </a:r>
            <a:r>
              <a:rPr lang="en-AU" sz="2400" b="1" i="1">
                <a:solidFill>
                  <a:srgbClr val="000099"/>
                </a:solidFill>
                <a:latin typeface="Tahoma" pitchFamily="34" charset="0"/>
              </a:rPr>
              <a:t> as yourself: I am the LORD.</a:t>
            </a:r>
          </a:p>
          <a:p>
            <a:pPr>
              <a:lnSpc>
                <a:spcPct val="80000"/>
              </a:lnSpc>
            </a:pPr>
            <a:r>
              <a:rPr lang="en-AU" sz="2800" b="1" u="sng">
                <a:latin typeface="Tahoma" pitchFamily="34" charset="0"/>
              </a:rPr>
              <a:t>Commanded through Jesus</a:t>
            </a:r>
            <a:r>
              <a:rPr lang="en-AU" sz="2800" b="1">
                <a:solidFill>
                  <a:srgbClr val="000099"/>
                </a:solidFill>
                <a:latin typeface="Tahoma" pitchFamily="34" charset="0"/>
              </a:rPr>
              <a:t>  </a:t>
            </a:r>
          </a:p>
          <a:p>
            <a:pPr>
              <a:lnSpc>
                <a:spcPct val="80000"/>
              </a:lnSpc>
            </a:pPr>
            <a:r>
              <a:rPr lang="en-AU" sz="2400" b="1">
                <a:latin typeface="Tahoma" pitchFamily="34" charset="0"/>
              </a:rPr>
              <a:t>As above in Mk 12:29-31 and also in the Sermon on the Mount in Mat 5:43-44 where Jesus affirmed the Old Testament teaching and added to it in terms of even loving enemies</a:t>
            </a:r>
            <a:r>
              <a:rPr lang="en-AU" sz="2400" b="1">
                <a:solidFill>
                  <a:srgbClr val="000099"/>
                </a:solidFill>
                <a:latin typeface="Tahoma" pitchFamily="34" charset="0"/>
              </a:rPr>
              <a:t>. </a:t>
            </a:r>
            <a:r>
              <a:rPr lang="en-AU" sz="2400" b="1" i="1">
                <a:solidFill>
                  <a:srgbClr val="000099"/>
                </a:solidFill>
                <a:latin typeface="Tahoma" pitchFamily="34" charset="0"/>
              </a:rPr>
              <a:t> "You have heard that it was said, 'You shall </a:t>
            </a:r>
            <a:r>
              <a:rPr lang="en-AU" sz="2400" b="1" i="1" u="sng">
                <a:solidFill>
                  <a:srgbClr val="000099"/>
                </a:solidFill>
                <a:latin typeface="Tahoma" pitchFamily="34" charset="0"/>
              </a:rPr>
              <a:t>love your neighbour</a:t>
            </a:r>
            <a:r>
              <a:rPr lang="en-AU" sz="2400" b="1" i="1">
                <a:solidFill>
                  <a:srgbClr val="000099"/>
                </a:solidFill>
                <a:latin typeface="Tahoma" pitchFamily="34" charset="0"/>
              </a:rPr>
              <a:t> and hate your enemy.' 44  But I say to you, </a:t>
            </a:r>
            <a:r>
              <a:rPr lang="en-AU" sz="2400" b="1" i="1" u="sng">
                <a:solidFill>
                  <a:srgbClr val="000099"/>
                </a:solidFill>
                <a:latin typeface="Tahoma" pitchFamily="34" charset="0"/>
              </a:rPr>
              <a:t>Love your enemies</a:t>
            </a:r>
            <a:r>
              <a:rPr lang="en-AU" sz="2400" b="1" i="1">
                <a:solidFill>
                  <a:srgbClr val="000099"/>
                </a:solidFill>
                <a:latin typeface="Tahoma" pitchFamily="34" charset="0"/>
              </a:rPr>
              <a:t> and pray for those who persecute you</a:t>
            </a:r>
            <a:endParaRPr lang="en-US" sz="24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6688C8FE-8880-4592-9441-5C576FC53529}" type="slidenum">
              <a:rPr lang="en-US" altLang="en-US"/>
              <a:pPr/>
              <a:t>6</a:t>
            </a:fld>
            <a:endParaRPr lang="en-US" altLang="en-US"/>
          </a:p>
        </p:txBody>
      </p:sp>
      <p:sp>
        <p:nvSpPr>
          <p:cNvPr id="15362" name="Rectangle 2"/>
          <p:cNvSpPr>
            <a:spLocks noGrp="1" noChangeArrowheads="1"/>
          </p:cNvSpPr>
          <p:nvPr>
            <p:ph type="title"/>
          </p:nvPr>
        </p:nvSpPr>
        <p:spPr>
          <a:xfrm>
            <a:off x="494934" y="260351"/>
            <a:ext cx="10304145" cy="847725"/>
          </a:xfrm>
        </p:spPr>
        <p:txBody>
          <a:bodyPr/>
          <a:lstStyle/>
          <a:p>
            <a:r>
              <a:rPr lang="en-AU" sz="1800" b="1" i="1">
                <a:latin typeface="Tahoma" pitchFamily="34" charset="0"/>
              </a:rPr>
              <a:t>Love for others was commanded in both Old and New Testaments (continued)</a:t>
            </a:r>
          </a:p>
        </p:txBody>
      </p:sp>
      <p:sp>
        <p:nvSpPr>
          <p:cNvPr id="15363" name="Rectangle 3"/>
          <p:cNvSpPr>
            <a:spLocks noGrp="1" noChangeArrowheads="1"/>
          </p:cNvSpPr>
          <p:nvPr>
            <p:ph type="body" idx="1"/>
          </p:nvPr>
        </p:nvSpPr>
        <p:spPr>
          <a:xfrm>
            <a:off x="572453" y="1341439"/>
            <a:ext cx="10304145" cy="4789487"/>
          </a:xfrm>
        </p:spPr>
        <p:txBody>
          <a:bodyPr/>
          <a:lstStyle/>
          <a:p>
            <a:r>
              <a:rPr lang="en-AU" sz="2600" b="1" u="sng">
                <a:latin typeface="Tahoma" pitchFamily="34" charset="0"/>
              </a:rPr>
              <a:t>Paul expressed it.</a:t>
            </a:r>
            <a:r>
              <a:rPr lang="en-AU" sz="2600" b="1">
                <a:latin typeface="Tahoma" pitchFamily="34" charset="0"/>
              </a:rPr>
              <a:t> He saw that if people really loved one another then they would not sin against each other. </a:t>
            </a:r>
          </a:p>
          <a:p>
            <a:r>
              <a:rPr lang="en-AU" sz="2600" b="1">
                <a:latin typeface="Tahoma" pitchFamily="34" charset="0"/>
              </a:rPr>
              <a:t>They would not break the commandments  in the Decalogue if they were loving their neighbours. </a:t>
            </a:r>
            <a:r>
              <a:rPr lang="en-AU" sz="2600" b="1" i="1">
                <a:solidFill>
                  <a:srgbClr val="000099"/>
                </a:solidFill>
                <a:latin typeface="Tahoma" pitchFamily="34" charset="0"/>
              </a:rPr>
              <a:t>(Rom 13:9)  The commandments, "You shall not commit adultery, You shall not murder, You shall not steal, You shall not covet," and any other commandment, are summed up in this word: "You shall </a:t>
            </a:r>
            <a:r>
              <a:rPr lang="en-AU" sz="2600" b="1" i="1" u="sng">
                <a:solidFill>
                  <a:srgbClr val="000099"/>
                </a:solidFill>
                <a:latin typeface="Tahoma" pitchFamily="34" charset="0"/>
              </a:rPr>
              <a:t>love your neighbour</a:t>
            </a:r>
            <a:r>
              <a:rPr lang="en-AU" sz="2600" b="1" i="1">
                <a:solidFill>
                  <a:srgbClr val="000099"/>
                </a:solidFill>
                <a:latin typeface="Tahoma" pitchFamily="34" charset="0"/>
              </a:rPr>
              <a:t> as yourself."</a:t>
            </a:r>
            <a:endParaRPr lang="en-US" sz="26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1B6726AC-886C-4CAB-AB42-BA3096BACA19}" type="slidenum">
              <a:rPr lang="en-US" altLang="en-US"/>
              <a:pPr/>
              <a:t>7</a:t>
            </a:fld>
            <a:endParaRPr lang="en-US" altLang="en-US"/>
          </a:p>
        </p:txBody>
      </p:sp>
      <p:sp>
        <p:nvSpPr>
          <p:cNvPr id="16386" name="Rectangle 2"/>
          <p:cNvSpPr>
            <a:spLocks noGrp="1" noChangeArrowheads="1"/>
          </p:cNvSpPr>
          <p:nvPr>
            <p:ph type="title"/>
          </p:nvPr>
        </p:nvSpPr>
        <p:spPr>
          <a:xfrm>
            <a:off x="586367" y="260351"/>
            <a:ext cx="10304145" cy="1139825"/>
          </a:xfrm>
        </p:spPr>
        <p:txBody>
          <a:bodyPr/>
          <a:lstStyle/>
          <a:p>
            <a:r>
              <a:rPr lang="en-AU" sz="1800" b="1" i="1">
                <a:latin typeface="Tahoma" pitchFamily="34" charset="0"/>
              </a:rPr>
              <a:t>Love for others was commanded in both Old and New Testaments (continued)</a:t>
            </a:r>
          </a:p>
        </p:txBody>
      </p:sp>
      <p:sp>
        <p:nvSpPr>
          <p:cNvPr id="16387" name="Rectangle 3"/>
          <p:cNvSpPr>
            <a:spLocks noGrp="1" noChangeArrowheads="1"/>
          </p:cNvSpPr>
          <p:nvPr>
            <p:ph type="body" idx="1"/>
          </p:nvPr>
        </p:nvSpPr>
        <p:spPr/>
        <p:txBody>
          <a:bodyPr/>
          <a:lstStyle/>
          <a:p>
            <a:r>
              <a:rPr lang="en-AU" sz="2800" b="1" u="sng">
                <a:latin typeface="Tahoma" pitchFamily="34" charset="0"/>
              </a:rPr>
              <a:t>Paul saw the law being fulfilled through love.</a:t>
            </a:r>
            <a:r>
              <a:rPr lang="en-AU" sz="2800" b="1">
                <a:latin typeface="Tahoma" pitchFamily="34" charset="0"/>
              </a:rPr>
              <a:t> </a:t>
            </a:r>
            <a:r>
              <a:rPr lang="en-AU" sz="2400" b="1">
                <a:latin typeface="Tahoma" pitchFamily="34" charset="0"/>
              </a:rPr>
              <a:t>The whole law could be summed up in the one command to love one’s neighbour. </a:t>
            </a:r>
            <a:r>
              <a:rPr lang="en-AU" sz="2400" b="1" i="1">
                <a:solidFill>
                  <a:srgbClr val="000099"/>
                </a:solidFill>
                <a:latin typeface="Tahoma" pitchFamily="34" charset="0"/>
              </a:rPr>
              <a:t>Gal 5:14  For the whole law is fulfilled in one word: "You shall </a:t>
            </a:r>
            <a:r>
              <a:rPr lang="en-AU" sz="2400" b="1" i="1" u="sng">
                <a:solidFill>
                  <a:srgbClr val="000099"/>
                </a:solidFill>
                <a:latin typeface="Tahoma" pitchFamily="34" charset="0"/>
              </a:rPr>
              <a:t>love your neighbour</a:t>
            </a:r>
            <a:r>
              <a:rPr lang="en-AU" sz="2400" b="1" i="1">
                <a:solidFill>
                  <a:srgbClr val="000099"/>
                </a:solidFill>
                <a:latin typeface="Tahoma" pitchFamily="34" charset="0"/>
              </a:rPr>
              <a:t> as yourself.“</a:t>
            </a:r>
          </a:p>
          <a:p>
            <a:r>
              <a:rPr lang="en-AU" sz="2800" b="1" u="sng">
                <a:latin typeface="Tahoma" pitchFamily="34" charset="0"/>
              </a:rPr>
              <a:t>James commented on the importance of love to one’s neighbour.</a:t>
            </a:r>
            <a:r>
              <a:rPr lang="en-AU" b="1" u="sng">
                <a:latin typeface="Tahoma" pitchFamily="34" charset="0"/>
              </a:rPr>
              <a:t> </a:t>
            </a:r>
            <a:r>
              <a:rPr lang="en-AU" b="1" i="1">
                <a:latin typeface="Tahoma" pitchFamily="34" charset="0"/>
              </a:rPr>
              <a:t> </a:t>
            </a:r>
            <a:r>
              <a:rPr lang="en-AU" sz="2400" b="1" i="1">
                <a:solidFill>
                  <a:srgbClr val="000099"/>
                </a:solidFill>
                <a:latin typeface="Tahoma" pitchFamily="34" charset="0"/>
              </a:rPr>
              <a:t>Jas 2:8, If you really fulfill the royal law according to the Scripture, "You shall </a:t>
            </a:r>
            <a:r>
              <a:rPr lang="en-AU" sz="2400" b="1" i="1" u="sng">
                <a:solidFill>
                  <a:srgbClr val="000099"/>
                </a:solidFill>
                <a:latin typeface="Tahoma" pitchFamily="34" charset="0"/>
              </a:rPr>
              <a:t>love your neighbour</a:t>
            </a:r>
            <a:r>
              <a:rPr lang="en-AU" sz="2400" b="1" i="1">
                <a:solidFill>
                  <a:srgbClr val="000099"/>
                </a:solidFill>
                <a:latin typeface="Tahoma" pitchFamily="34" charset="0"/>
              </a:rPr>
              <a:t> as yourself," you are doing well.</a:t>
            </a:r>
            <a:endParaRPr lang="en-US" sz="24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0A7A29F9-A1E7-429C-8937-EFBF3DAB8B70}" type="slidenum">
              <a:rPr lang="en-US" altLang="en-US"/>
              <a:pPr/>
              <a:t>8</a:t>
            </a:fld>
            <a:endParaRPr lang="en-US" altLang="en-US"/>
          </a:p>
        </p:txBody>
      </p:sp>
      <p:sp>
        <p:nvSpPr>
          <p:cNvPr id="20482" name="Rectangle 2"/>
          <p:cNvSpPr>
            <a:spLocks noGrp="1" noChangeArrowheads="1"/>
          </p:cNvSpPr>
          <p:nvPr>
            <p:ph type="title"/>
          </p:nvPr>
        </p:nvSpPr>
        <p:spPr/>
        <p:txBody>
          <a:bodyPr/>
          <a:lstStyle/>
          <a:p>
            <a:r>
              <a:rPr lang="en-AU" sz="1800" b="1" i="1">
                <a:latin typeface="Tahoma" pitchFamily="34" charset="0"/>
              </a:rPr>
              <a:t>Love for others was commanded in both Old and New Testaments (continued)</a:t>
            </a:r>
          </a:p>
        </p:txBody>
      </p:sp>
      <p:sp>
        <p:nvSpPr>
          <p:cNvPr id="20483" name="Rectangle 3"/>
          <p:cNvSpPr>
            <a:spLocks noGrp="1" noChangeArrowheads="1"/>
          </p:cNvSpPr>
          <p:nvPr>
            <p:ph type="body" idx="1"/>
          </p:nvPr>
        </p:nvSpPr>
        <p:spPr>
          <a:xfrm>
            <a:off x="586367" y="981075"/>
            <a:ext cx="10304145" cy="5111750"/>
          </a:xfrm>
        </p:spPr>
        <p:txBody>
          <a:bodyPr/>
          <a:lstStyle/>
          <a:p>
            <a:r>
              <a:rPr lang="en-AU" sz="2800" b="1" u="sng">
                <a:latin typeface="Tahoma" pitchFamily="34" charset="0"/>
              </a:rPr>
              <a:t>Love for one’s neighbour doesn’t come naturally</a:t>
            </a:r>
            <a:r>
              <a:rPr lang="en-AU" sz="2800" b="1">
                <a:latin typeface="Tahoma" pitchFamily="34" charset="0"/>
              </a:rPr>
              <a:t>. Many people are unable to love as they should. </a:t>
            </a:r>
          </a:p>
          <a:p>
            <a:r>
              <a:rPr lang="en-AU" sz="2800" b="1">
                <a:latin typeface="Tahoma" pitchFamily="34" charset="0"/>
              </a:rPr>
              <a:t>Our ability to love is a sign that we have become spiritually alive or born again. John put it</a:t>
            </a:r>
            <a:r>
              <a:rPr lang="en-AU" sz="2300" b="1">
                <a:latin typeface="Tahoma" pitchFamily="34" charset="0"/>
              </a:rPr>
              <a:t>, </a:t>
            </a:r>
            <a:r>
              <a:rPr lang="en-AU" sz="2300" b="1" i="1">
                <a:solidFill>
                  <a:srgbClr val="000099"/>
                </a:solidFill>
                <a:latin typeface="Tahoma" pitchFamily="34" charset="0"/>
              </a:rPr>
              <a:t>1Jn 3:14  We know that we have passed out of death into life, because we </a:t>
            </a:r>
            <a:r>
              <a:rPr lang="en-AU" sz="2300" b="1" i="1" u="sng">
                <a:solidFill>
                  <a:srgbClr val="000099"/>
                </a:solidFill>
                <a:latin typeface="Tahoma" pitchFamily="34" charset="0"/>
              </a:rPr>
              <a:t>love the brothers</a:t>
            </a:r>
            <a:r>
              <a:rPr lang="en-AU" sz="2300" b="1" i="1">
                <a:solidFill>
                  <a:srgbClr val="000099"/>
                </a:solidFill>
                <a:latin typeface="Tahoma" pitchFamily="34" charset="0"/>
              </a:rPr>
              <a:t>. Whoever does not love abides in death.</a:t>
            </a:r>
            <a:r>
              <a:rPr lang="en-AU" sz="2300" b="1" i="1">
                <a:latin typeface="Tahoma" pitchFamily="34" charset="0"/>
              </a:rPr>
              <a:t>  </a:t>
            </a:r>
          </a:p>
          <a:p>
            <a:r>
              <a:rPr lang="en-AU" sz="2800" b="1">
                <a:latin typeface="Tahoma" pitchFamily="34" charset="0"/>
              </a:rPr>
              <a:t>Such love for one another is a sign of His presence within us by His Spirit.</a:t>
            </a:r>
            <a:r>
              <a:rPr lang="en-AU" sz="2300" b="1">
                <a:latin typeface="Tahoma" pitchFamily="34" charset="0"/>
              </a:rPr>
              <a:t> </a:t>
            </a:r>
            <a:r>
              <a:rPr lang="en-AU" sz="2300" b="1" i="1">
                <a:solidFill>
                  <a:srgbClr val="000099"/>
                </a:solidFill>
                <a:latin typeface="Tahoma" pitchFamily="34" charset="0"/>
              </a:rPr>
              <a:t>1Jn 4:12  No one has ever seen God; if we </a:t>
            </a:r>
            <a:r>
              <a:rPr lang="en-AU" sz="2300" b="1" i="1" u="sng">
                <a:solidFill>
                  <a:srgbClr val="000099"/>
                </a:solidFill>
                <a:latin typeface="Tahoma" pitchFamily="34" charset="0"/>
              </a:rPr>
              <a:t>love one another</a:t>
            </a:r>
            <a:r>
              <a:rPr lang="en-AU" sz="2300" b="1" i="1">
                <a:solidFill>
                  <a:srgbClr val="000099"/>
                </a:solidFill>
                <a:latin typeface="Tahoma" pitchFamily="34" charset="0"/>
              </a:rPr>
              <a:t>, God abides in us and his love is perfected in us.</a:t>
            </a:r>
            <a:endParaRPr lang="en-US" sz="2300" b="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Topic 2. Canon Jim Holbeck</a:t>
            </a:r>
          </a:p>
        </p:txBody>
      </p:sp>
      <p:sp>
        <p:nvSpPr>
          <p:cNvPr id="5" name="Slide Number Placeholder 5"/>
          <p:cNvSpPr>
            <a:spLocks noGrp="1"/>
          </p:cNvSpPr>
          <p:nvPr>
            <p:ph type="sldNum" sz="quarter" idx="12"/>
          </p:nvPr>
        </p:nvSpPr>
        <p:spPr/>
        <p:txBody>
          <a:bodyPr/>
          <a:lstStyle/>
          <a:p>
            <a:fld id="{3FBB1B6A-ABA9-47DB-8D9E-67F8592CED78}" type="slidenum">
              <a:rPr lang="en-US" altLang="en-US"/>
              <a:pPr/>
              <a:t>9</a:t>
            </a:fld>
            <a:endParaRPr lang="en-US" altLang="en-US"/>
          </a:p>
        </p:txBody>
      </p:sp>
      <p:sp>
        <p:nvSpPr>
          <p:cNvPr id="23554" name="Rectangle 2"/>
          <p:cNvSpPr>
            <a:spLocks noGrp="1" noChangeArrowheads="1"/>
          </p:cNvSpPr>
          <p:nvPr>
            <p:ph type="title"/>
          </p:nvPr>
        </p:nvSpPr>
        <p:spPr>
          <a:xfrm>
            <a:off x="572453" y="277813"/>
            <a:ext cx="10304145" cy="919162"/>
          </a:xfrm>
        </p:spPr>
        <p:txBody>
          <a:bodyPr/>
          <a:lstStyle/>
          <a:p>
            <a:r>
              <a:rPr lang="en-AU" sz="1800" b="1" i="1">
                <a:latin typeface="Tahoma" pitchFamily="34" charset="0"/>
              </a:rPr>
              <a:t>Love for others was commanded in both Old and New Testaments (continued)</a:t>
            </a:r>
          </a:p>
        </p:txBody>
      </p:sp>
      <p:sp>
        <p:nvSpPr>
          <p:cNvPr id="23555" name="Rectangle 3"/>
          <p:cNvSpPr>
            <a:spLocks noGrp="1" noChangeArrowheads="1"/>
          </p:cNvSpPr>
          <p:nvPr>
            <p:ph type="body" idx="1"/>
          </p:nvPr>
        </p:nvSpPr>
        <p:spPr>
          <a:xfrm>
            <a:off x="572453" y="1052513"/>
            <a:ext cx="10304145" cy="5078412"/>
          </a:xfrm>
        </p:spPr>
        <p:txBody>
          <a:bodyPr/>
          <a:lstStyle/>
          <a:p>
            <a:pPr>
              <a:lnSpc>
                <a:spcPct val="90000"/>
              </a:lnSpc>
            </a:pPr>
            <a:r>
              <a:rPr lang="en-AU" sz="2400" b="1">
                <a:latin typeface="Tahoma" pitchFamily="34" charset="0"/>
              </a:rPr>
              <a:t>God can motivate us by His Spirit to do that which we were not capable of doing before. How?</a:t>
            </a:r>
          </a:p>
          <a:p>
            <a:pPr>
              <a:lnSpc>
                <a:spcPct val="90000"/>
              </a:lnSpc>
            </a:pPr>
            <a:r>
              <a:rPr lang="en-AU" sz="2400" b="1" u="sng">
                <a:latin typeface="Tahoma" pitchFamily="34" charset="0"/>
              </a:rPr>
              <a:t>John’s answer. 1Jn 4:19</a:t>
            </a:r>
            <a:r>
              <a:rPr lang="en-AU" sz="2200" u="sng">
                <a:latin typeface="Tahoma" pitchFamily="34" charset="0"/>
              </a:rPr>
              <a:t> </a:t>
            </a:r>
            <a:r>
              <a:rPr lang="en-AU" sz="2200">
                <a:latin typeface="Tahoma" pitchFamily="34" charset="0"/>
              </a:rPr>
              <a:t> </a:t>
            </a:r>
            <a:r>
              <a:rPr lang="en-AU" sz="2200" b="1" i="1" u="sng">
                <a:solidFill>
                  <a:srgbClr val="000099"/>
                </a:solidFill>
                <a:latin typeface="Tahoma" pitchFamily="34" charset="0"/>
              </a:rPr>
              <a:t>We love</a:t>
            </a:r>
            <a:r>
              <a:rPr lang="en-AU" sz="2200" b="1" i="1">
                <a:solidFill>
                  <a:srgbClr val="000099"/>
                </a:solidFill>
                <a:latin typeface="Tahoma" pitchFamily="34" charset="0"/>
              </a:rPr>
              <a:t> because he first loved us.</a:t>
            </a:r>
            <a:r>
              <a:rPr lang="en-AU" sz="2200">
                <a:solidFill>
                  <a:srgbClr val="000099"/>
                </a:solidFill>
                <a:latin typeface="Tahoma" pitchFamily="34" charset="0"/>
              </a:rPr>
              <a:t> </a:t>
            </a:r>
            <a:r>
              <a:rPr lang="en-AU" sz="2200" b="1">
                <a:latin typeface="Tahoma" pitchFamily="34" charset="0"/>
              </a:rPr>
              <a:t>Responding to His love for us releases love within us for Him but AND for our fellow humans.</a:t>
            </a:r>
          </a:p>
          <a:p>
            <a:pPr>
              <a:lnSpc>
                <a:spcPct val="90000"/>
              </a:lnSpc>
            </a:pPr>
            <a:r>
              <a:rPr lang="en-AU" sz="2400" b="1" u="sng">
                <a:latin typeface="Tahoma" pitchFamily="34" charset="0"/>
              </a:rPr>
              <a:t>Paul’s answer. Rom 5:5. </a:t>
            </a:r>
            <a:r>
              <a:rPr lang="en-AU" sz="2400" b="1">
                <a:latin typeface="Tahoma" pitchFamily="34" charset="0"/>
              </a:rPr>
              <a:t>True love comes from God Himself and is imparted to His people by His Spirit</a:t>
            </a:r>
            <a:r>
              <a:rPr lang="en-AU" sz="2200">
                <a:latin typeface="Tahoma" pitchFamily="34" charset="0"/>
              </a:rPr>
              <a:t>, </a:t>
            </a:r>
            <a:r>
              <a:rPr lang="en-AU" sz="2200" b="1" i="1" u="sng">
                <a:solidFill>
                  <a:srgbClr val="000099"/>
                </a:solidFill>
                <a:latin typeface="Tahoma" pitchFamily="34" charset="0"/>
              </a:rPr>
              <a:t>God's love</a:t>
            </a:r>
            <a:r>
              <a:rPr lang="en-AU" sz="2200" b="1" i="1">
                <a:solidFill>
                  <a:srgbClr val="000099"/>
                </a:solidFill>
                <a:latin typeface="Tahoma" pitchFamily="34" charset="0"/>
              </a:rPr>
              <a:t> has been poured into our hearts through the Holy Spirit who has been given to us. </a:t>
            </a:r>
          </a:p>
          <a:p>
            <a:pPr>
              <a:lnSpc>
                <a:spcPct val="90000"/>
              </a:lnSpc>
            </a:pPr>
            <a:r>
              <a:rPr lang="en-AU" sz="2400" b="1" u="sng">
                <a:latin typeface="Tahoma" pitchFamily="34" charset="0"/>
              </a:rPr>
              <a:t>Peter observed. 1 Pet 1:22. Genuine love for others comes from those who live in obedience to the truth.</a:t>
            </a:r>
            <a:r>
              <a:rPr lang="en-AU" sz="2200">
                <a:latin typeface="Tahoma" pitchFamily="34" charset="0"/>
              </a:rPr>
              <a:t> </a:t>
            </a:r>
            <a:r>
              <a:rPr lang="en-AU" sz="2200" i="1">
                <a:latin typeface="Tahoma" pitchFamily="34" charset="0"/>
              </a:rPr>
              <a:t>  </a:t>
            </a:r>
            <a:r>
              <a:rPr lang="en-AU" sz="2200" b="1" i="1">
                <a:solidFill>
                  <a:srgbClr val="000099"/>
                </a:solidFill>
                <a:latin typeface="Tahoma" pitchFamily="34" charset="0"/>
              </a:rPr>
              <a:t>Now that you have purified your souls by your obedience to the truth so that you have genuine mutual love, </a:t>
            </a:r>
            <a:r>
              <a:rPr lang="en-AU" sz="2200" b="1" i="1" u="sng">
                <a:solidFill>
                  <a:srgbClr val="000099"/>
                </a:solidFill>
                <a:latin typeface="Tahoma" pitchFamily="34" charset="0"/>
              </a:rPr>
              <a:t>love one another</a:t>
            </a:r>
            <a:r>
              <a:rPr lang="en-AU" sz="2200" b="1" i="1">
                <a:solidFill>
                  <a:srgbClr val="000099"/>
                </a:solidFill>
                <a:latin typeface="Tahoma" pitchFamily="34" charset="0"/>
              </a:rPr>
              <a:t> deeply from the heart.</a:t>
            </a:r>
            <a:endParaRPr lang="en-US" sz="2200" b="1" i="1">
              <a:solidFill>
                <a:srgbClr val="0000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3384</Words>
  <Application>Microsoft Office PowerPoint</Application>
  <PresentationFormat>Custom</PresentationFormat>
  <Paragraphs>240</Paragraphs>
  <Slides>37</Slides>
  <Notes>1</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Edge</vt:lpstr>
      <vt:lpstr>Teamwork</vt:lpstr>
      <vt:lpstr> Series Title: “LEARNING TO RECOGNISE AND REMOVE BARRIERS TO HEALING” </vt:lpstr>
      <vt:lpstr>The Barriers</vt:lpstr>
      <vt:lpstr>1).   NO LOVE AND COMPASSION   AN INABILITY OR UNWILLINGNESS TO LOVE OTHERS</vt:lpstr>
      <vt:lpstr>God’s purpose for the human race</vt:lpstr>
      <vt:lpstr>Love for others was commanded in both Old and New Testaments </vt:lpstr>
      <vt:lpstr>Love for others was commanded in both Old and New Testaments (continued)</vt:lpstr>
      <vt:lpstr>Love for others was commanded in both Old and New Testaments (continued)</vt:lpstr>
      <vt:lpstr>Love for others was commanded in both Old and New Testaments (continued)</vt:lpstr>
      <vt:lpstr>Love for others was commanded in both Old and New Testaments (continued)</vt:lpstr>
      <vt:lpstr>AN OBSERVATION ON  MINISTRY</vt:lpstr>
      <vt:lpstr>AN OBSERVATION ON  MINISTRY (continued)</vt:lpstr>
      <vt:lpstr>2).  HARBOURING BITTERNESS  OR  RESENTMENT </vt:lpstr>
      <vt:lpstr>2).  HARBOURING BITTERNESS OR RESENTMENT (continued)</vt:lpstr>
      <vt:lpstr>2).  HARBOURING BITTERNESS OR RESENTMENT (continued)</vt:lpstr>
      <vt:lpstr>Bitterness. Pikria. (Noun) </vt:lpstr>
      <vt:lpstr>Bitterness. Pikria. (Noun)  (continued)</vt:lpstr>
      <vt:lpstr>Bitterness. Pikria. (Noun)  (continued)</vt:lpstr>
      <vt:lpstr>Bitterness. Pikria. (Noun)  (continued)</vt:lpstr>
      <vt:lpstr>Bitterness. Pikria. (Noun)  (continued)</vt:lpstr>
      <vt:lpstr>Bitterness. Pikria. (Noun)  (continued)</vt:lpstr>
      <vt:lpstr>Resentment</vt:lpstr>
      <vt:lpstr> Resentment (continued)</vt:lpstr>
      <vt:lpstr>Resentment (continued)</vt:lpstr>
      <vt:lpstr>3).   UNFORGIVENESS    AN UNWILLINGNESS TO FORGIVE OTHERS</vt:lpstr>
      <vt:lpstr>3).   UNFORGIVENESS. AN UNWILLINGNESS TO FORGIVE OTHERS (continued)</vt:lpstr>
      <vt:lpstr>The dangers of unforgiveness</vt:lpstr>
      <vt:lpstr>What it means to forgive </vt:lpstr>
      <vt:lpstr>What it means to forgive (continued)</vt:lpstr>
      <vt:lpstr>What it means to forgive (continued)</vt:lpstr>
      <vt:lpstr>What it means to forgive (continued)</vt:lpstr>
      <vt:lpstr>The Consequences Of Unforgiveness  Mat 18:31-35</vt:lpstr>
      <vt:lpstr>The Consequences Of Unforgiveness  Mat 18:31-35 (continued)</vt:lpstr>
      <vt:lpstr>SUMMING UP</vt:lpstr>
      <vt:lpstr>How can we allow God to dismantle the wall?  Getting rid of the barriers</vt:lpstr>
      <vt:lpstr>Getting rid of the Barriers The steps of true forgiveness. Mat 18:27 </vt:lpstr>
      <vt:lpstr>THE RESULT?</vt:lpstr>
      <vt:lpstr>THE END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Series Title: “LEARNING TO RECOGNISE AND REMOVE BARRIERS TO HEALING” </dc:title>
  <dc:creator>Jim Holbeck</dc:creator>
  <cp:lastModifiedBy>Peter MacPherson</cp:lastModifiedBy>
  <cp:revision>31</cp:revision>
  <dcterms:created xsi:type="dcterms:W3CDTF">2009-04-29T12:12:57Z</dcterms:created>
  <dcterms:modified xsi:type="dcterms:W3CDTF">2010-03-22T22:28:55Z</dcterms:modified>
</cp:coreProperties>
</file>